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70" r:id="rId9"/>
    <p:sldId id="271" r:id="rId10"/>
    <p:sldId id="272" r:id="rId11"/>
    <p:sldId id="273" r:id="rId12"/>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p:scale>
          <a:sx n="160" d="100"/>
          <a:sy n="160" d="100"/>
        </p:scale>
        <p:origin x="518" y="-88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2/26/2026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uidance/complete-the-pe-and-sport-premium-expenditure-reporting-return?utm_source=chatgpt.com"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hyperlink" Target="https://www.gov.uk/government/publications/pe-and-sport-premium-conditions-of-grant-2024-to-2025?utm_source=chatgpt.com" TargetMode="External"/><Relationship Id="rId4" Type="http://schemas.openxmlformats.org/officeDocument/2006/relationships/hyperlink" Target="https://www.gov.uk/guidance/pe-and-sport-premium-for-primary-school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63646"/>
            <a:ext cx="5695149"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reporting return.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can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upload</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data</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(including</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swimming) from this template onto this platform once it becomes accessible.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Before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how</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going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for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should</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reflect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and evaluate the impact of your use of you PE and sport premium funding in 2024/25.</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should 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evaluation</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of</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last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to help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what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 year, how you will do it, and what impact you expect it to have. </a:t>
            </a: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Complete the PE and sport premium expenditure reporting return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PE and sport premium for primary schools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PE and sport premium: conditions of grant 2024 to 2025 -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i="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dirty="0"/>
              <a:t>Remember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317431202"/>
              </p:ext>
            </p:extLst>
          </p:nvPr>
        </p:nvGraphicFramePr>
        <p:xfrm>
          <a:off x="298297" y="1672070"/>
          <a:ext cx="5530128" cy="25122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1. </a:t>
                      </a:r>
                      <a:r>
                        <a:rPr lang="en-US" sz="800" dirty="0">
                          <a:effectLst/>
                          <a:latin typeface="Calibri" panose="020F0502020204030204" pitchFamily="34" charset="0"/>
                          <a:cs typeface="Calibri" panose="020F0502020204030204" pitchFamily="34" charset="0"/>
                        </a:rPr>
                        <a:t>Swim competently, confidently and proficiently over a distance of at least 25 </a:t>
                      </a:r>
                      <a:r>
                        <a:rPr lang="en-US" sz="800" dirty="0" err="1">
                          <a:effectLst/>
                          <a:latin typeface="Calibri" panose="020F0502020204030204" pitchFamily="34" charset="0"/>
                          <a:cs typeface="Calibri" panose="020F0502020204030204" pitchFamily="34" charset="0"/>
                        </a:rPr>
                        <a:t>metres</a:t>
                      </a:r>
                      <a:endParaRPr lang="en-GB" sz="800" dirty="0">
                        <a:effectLst/>
                        <a:latin typeface="Calibri" panose="020F0502020204030204" pitchFamily="34" charset="0"/>
                        <a:ea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dirty="0">
                          <a:latin typeface="Calibri" panose="020F0502020204030204" pitchFamily="34" charset="0"/>
                          <a:cs typeface="Calibri" panose="020F0502020204030204" pitchFamily="34" charset="0"/>
                        </a:rPr>
                        <a:t>Pupils within Orange and Yellow Pathways have had access to swimming instruction in community pools and have gained a range of awards. A small number have represented the Borough and won medals at the London Youth Games.</a:t>
                      </a:r>
                    </a:p>
                    <a:p>
                      <a:endParaRPr lang="en-US" sz="800" dirty="0">
                        <a:latin typeface="Calibri" panose="020F0502020204030204" pitchFamily="34" charset="0"/>
                        <a:cs typeface="Calibri" panose="020F0502020204030204" pitchFamily="34" charset="0"/>
                      </a:endParaRPr>
                    </a:p>
                    <a:p>
                      <a:r>
                        <a:rPr lang="en-US" sz="800" dirty="0">
                          <a:latin typeface="Calibri" panose="020F0502020204030204" pitchFamily="34" charset="0"/>
                          <a:cs typeface="Calibri" panose="020F0502020204030204" pitchFamily="34" charset="0"/>
                        </a:rPr>
                        <a:t>Pupils within Blue Active Pathway have increased water confidence and ability to self-regulate and co-regulate through use of the school’s hydrotherapy pool and external facilities.</a:t>
                      </a:r>
                    </a:p>
                    <a:p>
                      <a:endParaRPr lang="en-US" sz="800" dirty="0">
                        <a:latin typeface="Calibri" panose="020F0502020204030204" pitchFamily="34" charset="0"/>
                        <a:cs typeface="Calibri" panose="020F0502020204030204" pitchFamily="34" charset="0"/>
                      </a:endParaRPr>
                    </a:p>
                    <a:p>
                      <a:r>
                        <a:rPr lang="en-US" sz="800" dirty="0">
                          <a:latin typeface="Calibri" panose="020F0502020204030204" pitchFamily="34" charset="0"/>
                          <a:cs typeface="Calibri" panose="020F0502020204030204" pitchFamily="34" charset="0"/>
                        </a:rPr>
                        <a:t>Pupils within Blue Sensory Pathway have had opportunities to extend physio and postural management </a:t>
                      </a:r>
                      <a:r>
                        <a:rPr lang="en-US" sz="800" dirty="0" err="1">
                          <a:latin typeface="Calibri" panose="020F0502020204030204" pitchFamily="34" charset="0"/>
                          <a:cs typeface="Calibri" panose="020F0502020204030204" pitchFamily="34" charset="0"/>
                        </a:rPr>
                        <a:t>programmes</a:t>
                      </a:r>
                      <a:r>
                        <a:rPr lang="en-US" sz="800" dirty="0">
                          <a:latin typeface="Calibri" panose="020F0502020204030204" pitchFamily="34" charset="0"/>
                          <a:cs typeface="Calibri" panose="020F0502020204030204" pitchFamily="34" charset="0"/>
                        </a:rPr>
                        <a:t>, as well as improve post-surgery recovery in the hydrotherapy pool.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Ability to access pools consistently (period of closure at West Wickham pool), mitigated by accessing other pools.</a:t>
                      </a:r>
                    </a:p>
                    <a:p>
                      <a:endParaRPr lang="en-US" sz="800" dirty="0">
                        <a:latin typeface="Calibri" panose="020F0502020204030204" pitchFamily="34" charset="0"/>
                        <a:cs typeface="Calibri" panose="020F0502020204030204" pitchFamily="34" charset="0"/>
                      </a:endParaRPr>
                    </a:p>
                    <a:p>
                      <a:r>
                        <a:rPr lang="en-US" sz="800" dirty="0">
                          <a:latin typeface="Calibri" panose="020F0502020204030204" pitchFamily="34" charset="0"/>
                          <a:cs typeface="Calibri" panose="020F0502020204030204" pitchFamily="34" charset="0"/>
                        </a:rPr>
                        <a:t>Reduction of direct physio input mitigated by all hydrotherapy plans implemented by class staff.</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5164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435050081"/>
              </p:ext>
            </p:extLst>
          </p:nvPr>
        </p:nvGraphicFramePr>
        <p:xfrm>
          <a:off x="241825" y="283020"/>
          <a:ext cx="5530128" cy="3517951"/>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43929">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3675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1. </a:t>
                      </a:r>
                      <a:r>
                        <a:rPr lang="en-US" sz="8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Focused drop ins and targeted training by specialist staff (internal and external PE and Expressive Arts specialists) has ensured sessions are inclusive, ambitious and suitably challenging. New curriculum map has enhance cross-curricular links which include PE and Movement.</a:t>
                      </a:r>
                      <a:endParaRPr lang="en-US" sz="8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Reliance on Expressive Arts Team to deliver dance sessions, mitigated by </a:t>
                      </a:r>
                      <a:r>
                        <a:rPr lang="en-US" sz="800" dirty="0" err="1">
                          <a:latin typeface="Calibri" panose="020F0502020204030204" pitchFamily="34" charset="0"/>
                          <a:cs typeface="Calibri" panose="020F0502020204030204" pitchFamily="34" charset="0"/>
                        </a:rPr>
                        <a:t>personalised</a:t>
                      </a:r>
                      <a:r>
                        <a:rPr lang="en-US" sz="800" dirty="0">
                          <a:latin typeface="Calibri" panose="020F0502020204030204" pitchFamily="34" charset="0"/>
                          <a:cs typeface="Calibri" panose="020F0502020204030204" pitchFamily="34" charset="0"/>
                        </a:rPr>
                        <a:t> resource boxes for class use.</a:t>
                      </a: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53675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2. </a:t>
                      </a:r>
                      <a:r>
                        <a:rPr lang="en-US" sz="8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8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Sensory circuits are set up on all four sites for open access; lunchtime clubs and physio </a:t>
                      </a:r>
                      <a:r>
                        <a:rPr lang="en-US" sz="800"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programmes</a:t>
                      </a:r>
                      <a:r>
                        <a:rPr lang="en-US" sz="8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are built into pupils' PLPs; and sensory / physical targets and needs are incorporated into each pupil’s Happiness Passport.</a:t>
                      </a:r>
                      <a:endParaRPr lang="en-US" sz="8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Increased pupil numbers has resulted in less space for permanent sensory circuits, mitigated by use of outdoor spaces to serve the same function.</a:t>
                      </a: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59264" y="17556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190301830"/>
              </p:ext>
            </p:extLst>
          </p:nvPr>
        </p:nvGraphicFramePr>
        <p:xfrm>
          <a:off x="241825" y="283020"/>
          <a:ext cx="5530128" cy="374904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3. </a:t>
                      </a:r>
                      <a:r>
                        <a:rPr lang="en-US" sz="8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800" b="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A range of PE and sport targets and objectives are included within the School Development Plan, ensuring the profile remains high. PE, Sport and Movement cuts through the Curriculum Framework with explicit links to physical and mental wellbeing.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A lack of confidence amongst some teachers to plan and deliver PE activities which </a:t>
                      </a:r>
                      <a:r>
                        <a:rPr lang="en-US" sz="800" dirty="0" err="1">
                          <a:latin typeface="Calibri" panose="020F0502020204030204" pitchFamily="34" charset="0"/>
                          <a:cs typeface="Calibri" panose="020F0502020204030204" pitchFamily="34" charset="0"/>
                        </a:rPr>
                        <a:t>maximise</a:t>
                      </a:r>
                      <a:r>
                        <a:rPr lang="en-US" sz="800" dirty="0">
                          <a:latin typeface="Calibri" panose="020F0502020204030204" pitchFamily="34" charset="0"/>
                          <a:cs typeface="Calibri" panose="020F0502020204030204" pitchFamily="34" charset="0"/>
                        </a:rPr>
                        <a:t> engagement amongst pupils (particularly at highest cognitive / sporting levels), mitigated by recruitment of staff with coaching qualifications supporting key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4. </a:t>
                      </a:r>
                      <a:r>
                        <a:rPr lang="en-US" sz="8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Increased access to a broader range of sports opportunities in the community, including leisure </a:t>
                      </a:r>
                      <a:r>
                        <a:rPr lang="en-US" sz="800" dirty="0" err="1">
                          <a:latin typeface="Calibri" panose="020F0502020204030204" pitchFamily="34" charset="0"/>
                          <a:cs typeface="Calibri" panose="020F0502020204030204" pitchFamily="34" charset="0"/>
                        </a:rPr>
                        <a:t>centres</a:t>
                      </a:r>
                      <a:r>
                        <a:rPr lang="en-US" sz="800" dirty="0">
                          <a:latin typeface="Calibri" panose="020F0502020204030204" pitchFamily="34" charset="0"/>
                          <a:cs typeface="Calibri" panose="020F0502020204030204" pitchFamily="34" charset="0"/>
                        </a:rPr>
                        <a:t>, trampoline parks, trim trails, football clubs, ice rinks, bowling alleys and race tracks.</a:t>
                      </a: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Ability to extend and transfer such opportunities outside of school hours, mitigated by small family networks encouraging, for example, swimming, dance and gymnastics clubs.</a:t>
                      </a: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b="1" dirty="0">
                          <a:effectLst/>
                          <a:latin typeface="Calibri" panose="020F0502020204030204" pitchFamily="34" charset="0"/>
                          <a:cs typeface="Calibri" panose="020F0502020204030204" pitchFamily="34" charset="0"/>
                        </a:rPr>
                        <a:t>5. </a:t>
                      </a:r>
                      <a:r>
                        <a:rPr lang="en-US" sz="8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Increased opportunities for representing borough in London Youth Games and other inter-borough events. Further opportunities for pupils to perform on stage at a range of high profile events (Jack Petchey Awards, SEND Stars Awards).</a:t>
                      </a: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cs typeface="Calibri" panose="020F0502020204030204" pitchFamily="34" charset="0"/>
                        </a:rPr>
                        <a:t>Limited intra-mural opportunities for competitive sport, mitigated by increased appetite for pupil-led competitions (such as staff v pupils football matches).</a:t>
                      </a:r>
                    </a:p>
                    <a:p>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32984"/>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555794968"/>
              </p:ext>
            </p:extLst>
          </p:nvPr>
        </p:nvGraphicFramePr>
        <p:xfrm>
          <a:off x="241825" y="283020"/>
          <a:ext cx="5530128" cy="3761927"/>
        </p:xfrm>
        <a:graphic>
          <a:graphicData uri="http://schemas.openxmlformats.org/drawingml/2006/table">
            <a:tbl>
              <a:tblPr firstRow="1" bandRow="1">
                <a:tableStyleId>{5C22544A-7EE6-4342-B048-85BDC9FD1C3A}</a:tableStyleId>
              </a:tblPr>
              <a:tblGrid>
                <a:gridCol w="1382188">
                  <a:extLst>
                    <a:ext uri="{9D8B030D-6E8A-4147-A177-3AD203B41FA5}">
                      <a16:colId xmlns:a16="http://schemas.microsoft.com/office/drawing/2014/main" val="1397519339"/>
                    </a:ext>
                  </a:extLst>
                </a:gridCol>
                <a:gridCol w="1423028">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US" sz="800" dirty="0">
                          <a:latin typeface="Calibri" panose="020F0502020204030204" pitchFamily="34" charset="0"/>
                          <a:ea typeface="Calibri" panose="020F0502020204030204" pitchFamily="34" charset="0"/>
                          <a:cs typeface="Calibri" panose="020F0502020204030204" pitchFamily="34" charset="0"/>
                        </a:rPr>
                        <a:t>CPD focus to ensure all teachers are confident to plan and deliver high quality PE and Sport activities.</a:t>
                      </a:r>
                    </a:p>
                    <a:p>
                      <a:pPr algn="l">
                        <a:lnSpc>
                          <a:spcPct val="100000"/>
                        </a:lnSpc>
                      </a:pPr>
                      <a:endParaRPr lang="en-US" sz="8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latin typeface="Calibri" panose="020F0502020204030204" pitchFamily="34" charset="0"/>
                          <a:ea typeface="Calibri" panose="020F0502020204030204" pitchFamily="34" charset="0"/>
                          <a:cs typeface="Calibri" panose="020F0502020204030204" pitchFamily="34" charset="0"/>
                        </a:rPr>
                        <a:t>To ensure all children are participating in sufficiently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latin typeface="Calibri" panose="020F0502020204030204" pitchFamily="34" charset="0"/>
                          <a:ea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Drop in data; staff PDP evidence; pupil voice. </a:t>
                      </a:r>
                    </a:p>
                    <a:p>
                      <a:pPr algn="l">
                        <a:lnSpc>
                          <a:spcPct val="100000"/>
                        </a:lnSpc>
                      </a:pPr>
                      <a:endParaRPr lang="en-US" sz="8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Embedding of </a:t>
                      </a:r>
                      <a:r>
                        <a:rPr lang="en-US" sz="800" dirty="0" err="1">
                          <a:latin typeface="Calibri" panose="020F0502020204030204" pitchFamily="34" charset="0"/>
                          <a:ea typeface="Calibri" panose="020F0502020204030204" pitchFamily="34" charset="0"/>
                          <a:cs typeface="Calibri" panose="020F0502020204030204" pitchFamily="34" charset="0"/>
                        </a:rPr>
                        <a:t>Rhythmerside</a:t>
                      </a:r>
                      <a:r>
                        <a:rPr lang="en-US" sz="800" dirty="0">
                          <a:latin typeface="Calibri" panose="020F0502020204030204" pitchFamily="34" charset="0"/>
                          <a:ea typeface="Calibri" panose="020F0502020204030204" pitchFamily="34" charset="0"/>
                          <a:cs typeface="Calibri" panose="020F0502020204030204" pitchFamily="34" charset="0"/>
                        </a:rPr>
                        <a:t> Movement </a:t>
                      </a:r>
                      <a:r>
                        <a:rPr lang="en-US" sz="800" dirty="0" err="1">
                          <a:latin typeface="Calibri" panose="020F0502020204030204" pitchFamily="34" charset="0"/>
                          <a:ea typeface="Calibri" panose="020F0502020204030204" pitchFamily="34" charset="0"/>
                          <a:cs typeface="Calibri" panose="020F0502020204030204" pitchFamily="34" charset="0"/>
                        </a:rPr>
                        <a:t>Programme</a:t>
                      </a:r>
                      <a:r>
                        <a:rPr lang="en-US" sz="800" dirty="0">
                          <a:latin typeface="Calibri" panose="020F0502020204030204" pitchFamily="34" charset="0"/>
                          <a:ea typeface="Calibri" panose="020F0502020204030204" pitchFamily="34" charset="0"/>
                          <a:cs typeface="Calibri" panose="020F0502020204030204" pitchFamily="34" charset="0"/>
                        </a:rPr>
                        <a:t> for pupils in Blue Sensory Pathway.</a:t>
                      </a:r>
                      <a:endParaRPr lang="en-US" sz="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To ensure pupils within this pathway have opportunities to develop vestibular and proprioceptive awareness in a multi-media and multi-modal way.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effectLst/>
                          <a:latin typeface="Calibri" panose="020F0502020204030204" pitchFamily="34" charset="0"/>
                          <a:ea typeface="Calibri" panose="020F0502020204030204" pitchFamily="34" charset="0"/>
                          <a:cs typeface="Calibri" panose="020F0502020204030204" pitchFamily="34" charset="0"/>
                        </a:rPr>
                        <a:t>Increasing engagement of all pupils in regular physical activity and sporting activities.</a:t>
                      </a:r>
                      <a:endParaRPr lang="en-US" sz="800" dirty="0">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8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Family testimonies, Unique Profile data and achievement of PLP outcomes.</a:t>
                      </a:r>
                    </a:p>
                    <a:p>
                      <a:pPr algn="l">
                        <a:lnSpc>
                          <a:spcPct val="100000"/>
                        </a:lnSpc>
                      </a:pPr>
                      <a:endParaRPr lang="en-US" sz="8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Embed pathway-specific approaches to the Expressive Arts, including Immersive Theatre for pupils in Blue Sensory and Blue Active Pathways and Stage Shows for pupils in Orange and Yellow Pathways.</a:t>
                      </a:r>
                      <a:endParaRPr lang="en-US" sz="8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To ensure access to Expressive Arts is profoundly </a:t>
                      </a:r>
                      <a:r>
                        <a:rPr lang="en-US" sz="800" dirty="0" err="1">
                          <a:latin typeface="Calibri" panose="020F0502020204030204" pitchFamily="34" charset="0"/>
                          <a:ea typeface="Calibri" panose="020F0502020204030204" pitchFamily="34" charset="0"/>
                          <a:cs typeface="Calibri" panose="020F0502020204030204" pitchFamily="34" charset="0"/>
                        </a:rPr>
                        <a:t>personalised</a:t>
                      </a:r>
                      <a:r>
                        <a:rPr lang="en-US" sz="800" dirty="0">
                          <a:latin typeface="Calibri" panose="020F0502020204030204" pitchFamily="34" charset="0"/>
                          <a:ea typeface="Calibri" panose="020F0502020204030204" pitchFamily="34" charset="0"/>
                          <a:cs typeface="Calibri" panose="020F0502020204030204" pitchFamily="34" charset="0"/>
                        </a:rPr>
                        <a:t>, meaningful and matched to pupils’ process versus performance preferences.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nSpc>
                          <a:spcPct val="124000"/>
                        </a:lnSpc>
                        <a:buFont typeface="+mj-lt"/>
                        <a:buNone/>
                      </a:pPr>
                      <a:r>
                        <a:rPr lang="en-US" sz="800" dirty="0">
                          <a:latin typeface="Calibri" panose="020F0502020204030204" pitchFamily="34" charset="0"/>
                          <a:ea typeface="Calibri" panose="020F0502020204030204" pitchFamily="34" charset="0"/>
                          <a:cs typeface="Calibri" panose="020F0502020204030204" pitchFamily="34" charset="0"/>
                        </a:rPr>
                        <a:t>Raising the profile of PE and sport across the school, to support whole school improvement.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Staff and family testimonies, Arts Award accreditation (pupils) and </a:t>
                      </a:r>
                      <a:r>
                        <a:rPr lang="en-US" sz="800" dirty="0" err="1">
                          <a:latin typeface="Calibri" panose="020F0502020204030204" pitchFamily="34" charset="0"/>
                          <a:ea typeface="Calibri" panose="020F0502020204030204" pitchFamily="34" charset="0"/>
                          <a:cs typeface="Calibri" panose="020F0502020204030204" pitchFamily="34" charset="0"/>
                        </a:rPr>
                        <a:t>Artsmark</a:t>
                      </a:r>
                      <a:r>
                        <a:rPr lang="en-US" sz="800" dirty="0">
                          <a:latin typeface="Calibri" panose="020F0502020204030204" pitchFamily="34" charset="0"/>
                          <a:ea typeface="Calibri" panose="020F0502020204030204" pitchFamily="34" charset="0"/>
                          <a:cs typeface="Calibri" panose="020F0502020204030204" pitchFamily="34" charset="0"/>
                        </a:rPr>
                        <a:t> accreditation (whole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74178953"/>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Re-introduce Duke of Edinburgh Award for pupils in Orange and Yellow Pathways.</a:t>
                      </a:r>
                      <a:endParaRPr lang="en-US" sz="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To widen worlds and broaden experiences within the area of Outdoor and Adventurous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effectLst/>
                          <a:latin typeface="Calibri" panose="020F0502020204030204" pitchFamily="34" charset="0"/>
                          <a:ea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8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Pupil voice, DofE Awards and internal / external verification records.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Objective 1</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16785523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All teachers will feel more confident in their planning and delivery of PE, Sport and Movement-based activities across all pathways.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New curriculum map and associated schemes of work to provide additional guidance to teachers, combined with focused drop ins and availing of resulting CPD opportunities.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More collaborative planning and delivery of high quality PE, Sport and Movement-based activities, with demonstrable improvements in pupil engagement, attainment and achievement.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Drop in data; staff PDP evidence; pupil voice evidence. </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Objective 2</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8710736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err="1">
                          <a:solidFill>
                            <a:schemeClr val="tx1"/>
                          </a:solidFill>
                          <a:latin typeface="Calibri" panose="020F0502020204030204" pitchFamily="34" charset="0"/>
                          <a:cs typeface="Calibri" panose="020F0502020204030204" pitchFamily="34" charset="0"/>
                        </a:rPr>
                        <a:t>Rhythmerside</a:t>
                      </a:r>
                      <a:r>
                        <a:rPr lang="en-US" sz="800" dirty="0">
                          <a:solidFill>
                            <a:schemeClr val="tx1"/>
                          </a:solidFill>
                          <a:latin typeface="Calibri" panose="020F0502020204030204" pitchFamily="34" charset="0"/>
                          <a:cs typeface="Calibri" panose="020F0502020204030204" pitchFamily="34" charset="0"/>
                        </a:rPr>
                        <a:t> Movement </a:t>
                      </a:r>
                      <a:r>
                        <a:rPr lang="en-US" sz="800" dirty="0" err="1">
                          <a:solidFill>
                            <a:schemeClr val="tx1"/>
                          </a:solidFill>
                          <a:latin typeface="Calibri" panose="020F0502020204030204" pitchFamily="34" charset="0"/>
                          <a:cs typeface="Calibri" panose="020F0502020204030204" pitchFamily="34" charset="0"/>
                        </a:rPr>
                        <a:t>Programme</a:t>
                      </a:r>
                      <a:r>
                        <a:rPr lang="en-US" sz="800" dirty="0">
                          <a:solidFill>
                            <a:schemeClr val="tx1"/>
                          </a:solidFill>
                          <a:latin typeface="Calibri" panose="020F0502020204030204" pitchFamily="34" charset="0"/>
                          <a:cs typeface="Calibri" panose="020F0502020204030204" pitchFamily="34" charset="0"/>
                        </a:rPr>
                        <a:t> will be embedded in all Blue Sensory classrooms and transferred to other settings (home, respite, hospital, </a:t>
                      </a:r>
                      <a:r>
                        <a:rPr lang="en-US" sz="800" dirty="0" err="1">
                          <a:solidFill>
                            <a:schemeClr val="tx1"/>
                          </a:solidFill>
                          <a:latin typeface="Calibri" panose="020F0502020204030204" pitchFamily="34" charset="0"/>
                          <a:cs typeface="Calibri" panose="020F0502020204030204" pitchFamily="34" charset="0"/>
                        </a:rPr>
                        <a:t>etc</a:t>
                      </a:r>
                      <a:r>
                        <a:rPr lang="en-US" sz="800" dirty="0">
                          <a:solidFill>
                            <a:schemeClr val="tx1"/>
                          </a:solidFill>
                          <a:latin typeface="Calibri" panose="020F0502020204030204" pitchFamily="34" charset="0"/>
                          <a:cs typeface="Calibri" panose="020F0502020204030204" pitchFamily="34" charset="0"/>
                        </a:rPr>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err="1">
                          <a:solidFill>
                            <a:schemeClr val="tx1"/>
                          </a:solidFill>
                          <a:latin typeface="Calibri" panose="020F0502020204030204" pitchFamily="34" charset="0"/>
                          <a:cs typeface="Calibri" panose="020F0502020204030204" pitchFamily="34" charset="0"/>
                        </a:rPr>
                        <a:t>Publicising</a:t>
                      </a:r>
                      <a:r>
                        <a:rPr lang="en-US" sz="800" dirty="0">
                          <a:solidFill>
                            <a:schemeClr val="tx1"/>
                          </a:solidFill>
                          <a:latin typeface="Calibri" panose="020F0502020204030204" pitchFamily="34" charset="0"/>
                          <a:cs typeface="Calibri" panose="020F0502020204030204" pitchFamily="34" charset="0"/>
                        </a:rPr>
                        <a:t> the </a:t>
                      </a:r>
                      <a:r>
                        <a:rPr lang="en-US" sz="800" dirty="0" err="1">
                          <a:solidFill>
                            <a:schemeClr val="tx1"/>
                          </a:solidFill>
                          <a:latin typeface="Calibri" panose="020F0502020204030204" pitchFamily="34" charset="0"/>
                          <a:cs typeface="Calibri" panose="020F0502020204030204" pitchFamily="34" charset="0"/>
                        </a:rPr>
                        <a:t>Programme</a:t>
                      </a:r>
                      <a:r>
                        <a:rPr lang="en-US" sz="800" dirty="0">
                          <a:solidFill>
                            <a:schemeClr val="tx1"/>
                          </a:solidFill>
                          <a:latin typeface="Calibri" panose="020F0502020204030204" pitchFamily="34" charset="0"/>
                          <a:cs typeface="Calibri" panose="020F0502020204030204" pitchFamily="34" charset="0"/>
                        </a:rPr>
                        <a:t> using web-based platforms and social media, with user-friendly guides and regular curriculum access.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Pupils will anticipate and </a:t>
                      </a:r>
                      <a:r>
                        <a:rPr lang="en-US" sz="800" dirty="0" err="1">
                          <a:solidFill>
                            <a:schemeClr val="tx1"/>
                          </a:solidFill>
                          <a:latin typeface="Calibri" panose="020F0502020204030204" pitchFamily="34" charset="0"/>
                          <a:cs typeface="Calibri" panose="020F0502020204030204" pitchFamily="34" charset="0"/>
                        </a:rPr>
                        <a:t>recognise</a:t>
                      </a:r>
                      <a:r>
                        <a:rPr lang="en-US" sz="800" dirty="0">
                          <a:solidFill>
                            <a:schemeClr val="tx1"/>
                          </a:solidFill>
                          <a:latin typeface="Calibri" panose="020F0502020204030204" pitchFamily="34" charset="0"/>
                          <a:cs typeface="Calibri" panose="020F0502020204030204" pitchFamily="34" charset="0"/>
                        </a:rPr>
                        <a:t> the </a:t>
                      </a:r>
                      <a:r>
                        <a:rPr lang="en-US" sz="800" dirty="0" err="1">
                          <a:solidFill>
                            <a:schemeClr val="tx1"/>
                          </a:solidFill>
                          <a:latin typeface="Calibri" panose="020F0502020204030204" pitchFamily="34" charset="0"/>
                          <a:cs typeface="Calibri" panose="020F0502020204030204" pitchFamily="34" charset="0"/>
                        </a:rPr>
                        <a:t>programme</a:t>
                      </a:r>
                      <a:r>
                        <a:rPr lang="en-US" sz="800" dirty="0">
                          <a:solidFill>
                            <a:schemeClr val="tx1"/>
                          </a:solidFill>
                          <a:latin typeface="Calibri" panose="020F0502020204030204" pitchFamily="34" charset="0"/>
                          <a:cs typeface="Calibri" panose="020F0502020204030204" pitchFamily="34" charset="0"/>
                        </a:rPr>
                        <a:t> and as a result, will develop proprioceptive and vestibular awareness, as well as extending connection with </a:t>
                      </a:r>
                      <a:r>
                        <a:rPr lang="en-US" sz="800" dirty="0" err="1">
                          <a:solidFill>
                            <a:schemeClr val="tx1"/>
                          </a:solidFill>
                          <a:latin typeface="Calibri" panose="020F0502020204030204" pitchFamily="34" charset="0"/>
                          <a:cs typeface="Calibri" panose="020F0502020204030204" pitchFamily="34" charset="0"/>
                        </a:rPr>
                        <a:t>programme</a:t>
                      </a:r>
                      <a:r>
                        <a:rPr lang="en-US" sz="800" dirty="0">
                          <a:solidFill>
                            <a:schemeClr val="tx1"/>
                          </a:solidFill>
                          <a:latin typeface="Calibri" panose="020F0502020204030204" pitchFamily="34" charset="0"/>
                          <a:cs typeface="Calibri" panose="020F0502020204030204" pitchFamily="34" charset="0"/>
                        </a:rPr>
                        <a:t> in other settings.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Family testimonies, Unique Profile data and achievement of PLP outcomes.</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303508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Objective 3</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285919887"/>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Embed pathway-specific approaches to the Expressive Arts, including Immersive Theatre for pupils in Blue Sensory and Blue Active Pathways and Stage Shows for pupils in Orange and Yellow Pathways.</a:t>
                      </a:r>
                      <a:endParaRPr lang="en-US" sz="800" dirty="0">
                        <a:effectLst/>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Through collaboration at all levels – through the Expressive Arts Team, Leaders and Class Teams, devising scripts, stage show ideas and immersive theatre experiences.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Higher pupil engagement in tailored performances and extension to sharing the Arts with family members (</a:t>
                      </a:r>
                      <a:r>
                        <a:rPr lang="en-US" sz="800" dirty="0" err="1">
                          <a:solidFill>
                            <a:schemeClr val="tx1"/>
                          </a:solidFill>
                          <a:latin typeface="Calibri" panose="020F0502020204030204" pitchFamily="34" charset="0"/>
                          <a:cs typeface="Calibri" panose="020F0502020204030204" pitchFamily="34" charset="0"/>
                        </a:rPr>
                        <a:t>Immersives</a:t>
                      </a:r>
                      <a:r>
                        <a:rPr lang="en-US" sz="800" dirty="0">
                          <a:solidFill>
                            <a:schemeClr val="tx1"/>
                          </a:solidFill>
                          <a:latin typeface="Calibri" panose="020F0502020204030204" pitchFamily="34" charset="0"/>
                          <a:cs typeface="Calibri" panose="020F0502020204030204" pitchFamily="34" charset="0"/>
                        </a:rPr>
                        <a:t>) and to an audience (Stage Shows)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Staff and family testimonies, Arts Award accreditation (pupils) and </a:t>
                      </a:r>
                      <a:r>
                        <a:rPr lang="en-US" sz="800" dirty="0" err="1">
                          <a:latin typeface="Calibri" panose="020F0502020204030204" pitchFamily="34" charset="0"/>
                          <a:ea typeface="Calibri" panose="020F0502020204030204" pitchFamily="34" charset="0"/>
                          <a:cs typeface="Calibri" panose="020F0502020204030204" pitchFamily="34" charset="0"/>
                        </a:rPr>
                        <a:t>Artsmark</a:t>
                      </a:r>
                      <a:r>
                        <a:rPr lang="en-US" sz="800" dirty="0">
                          <a:latin typeface="Calibri" panose="020F0502020204030204" pitchFamily="34" charset="0"/>
                          <a:ea typeface="Calibri" panose="020F0502020204030204" pitchFamily="34" charset="0"/>
                          <a:cs typeface="Calibri" panose="020F0502020204030204" pitchFamily="34" charset="0"/>
                        </a:rPr>
                        <a:t> accreditation (whole school).</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133637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Objective 4</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71960757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Re-introduce Duke of Edinburgh Award for pupils in Orange and Yellow Pathways.</a:t>
                      </a:r>
                      <a:endParaRPr lang="en-US" sz="800" dirty="0">
                        <a:effectLst/>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Liaison with external providers to ensure all aspects of the award are accessible, challenging and meaningful for all </a:t>
                      </a:r>
                      <a:r>
                        <a:rPr lang="en-US" sz="800" dirty="0" err="1">
                          <a:solidFill>
                            <a:schemeClr val="tx1"/>
                          </a:solidFill>
                          <a:latin typeface="Calibri" panose="020F0502020204030204" pitchFamily="34" charset="0"/>
                          <a:cs typeface="Calibri" panose="020F0502020204030204" pitchFamily="34" charset="0"/>
                        </a:rPr>
                        <a:t>particpants</a:t>
                      </a:r>
                      <a:r>
                        <a:rPr lang="en-US" sz="800" dirty="0">
                          <a:solidFill>
                            <a:schemeClr val="tx1"/>
                          </a:solidFill>
                          <a:latin typeface="Calibri" panose="020F0502020204030204" pitchFamily="34" charset="0"/>
                          <a:cs typeface="Calibri" panose="020F0502020204030204" pitchFamily="34" charset="0"/>
                        </a:rPr>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800" dirty="0">
                          <a:solidFill>
                            <a:schemeClr val="tx1"/>
                          </a:solidFill>
                          <a:latin typeface="Calibri" panose="020F0502020204030204" pitchFamily="34" charset="0"/>
                          <a:cs typeface="Calibri" panose="020F0502020204030204" pitchFamily="34" charset="0"/>
                        </a:rPr>
                        <a:t>Increased self-confidence, teamwork, resilience, creativity and problem-solving skills that can be evidence through a Skills Builder approach.</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800" dirty="0">
                          <a:latin typeface="Calibri" panose="020F0502020204030204" pitchFamily="34" charset="0"/>
                          <a:ea typeface="Calibri" panose="020F0502020204030204" pitchFamily="34" charset="0"/>
                          <a:cs typeface="Calibri" panose="020F0502020204030204" pitchFamily="34" charset="0"/>
                        </a:rPr>
                        <a:t>Pupil voice, DofE Awards and internal / external verification records.</a:t>
                      </a:r>
                    </a:p>
                    <a:p>
                      <a:pPr algn="l">
                        <a:lnSpc>
                          <a:spcPct val="100000"/>
                        </a:lnSpc>
                      </a:pPr>
                      <a:endParaRPr lang="en-US" sz="8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5049476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216</TotalTime>
  <Words>2069</Words>
  <Application>Microsoft Office PowerPoint</Application>
  <PresentationFormat>Custom</PresentationFormat>
  <Paragraphs>224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SolomS00</cp:lastModifiedBy>
  <cp:revision>32</cp:revision>
  <dcterms:created xsi:type="dcterms:W3CDTF">2025-10-08T18:09:30Z</dcterms:created>
  <dcterms:modified xsi:type="dcterms:W3CDTF">2026-02-26T22:44:19Z</dcterms:modified>
</cp:coreProperties>
</file>