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4"/>
  </p:handoutMasterIdLst>
  <p:sldIdLst>
    <p:sldId id="256" r:id="rId2"/>
    <p:sldId id="297" r:id="rId3"/>
    <p:sldId id="298" r:id="rId4"/>
    <p:sldId id="293" r:id="rId5"/>
    <p:sldId id="258" r:id="rId6"/>
    <p:sldId id="257" r:id="rId7"/>
    <p:sldId id="267" r:id="rId8"/>
    <p:sldId id="268" r:id="rId9"/>
    <p:sldId id="269" r:id="rId10"/>
    <p:sldId id="270" r:id="rId11"/>
    <p:sldId id="271" r:id="rId12"/>
    <p:sldId id="291" r:id="rId13"/>
    <p:sldId id="299" r:id="rId14"/>
    <p:sldId id="272" r:id="rId15"/>
    <p:sldId id="287" r:id="rId16"/>
    <p:sldId id="273" r:id="rId17"/>
    <p:sldId id="281" r:id="rId18"/>
    <p:sldId id="276" r:id="rId19"/>
    <p:sldId id="282" r:id="rId20"/>
    <p:sldId id="277" r:id="rId21"/>
    <p:sldId id="286" r:id="rId22"/>
    <p:sldId id="278" r:id="rId23"/>
    <p:sldId id="283" r:id="rId24"/>
    <p:sldId id="280" r:id="rId25"/>
    <p:sldId id="284" r:id="rId26"/>
    <p:sldId id="279" r:id="rId27"/>
    <p:sldId id="285" r:id="rId28"/>
    <p:sldId id="295" r:id="rId29"/>
    <p:sldId id="296" r:id="rId30"/>
    <p:sldId id="308" r:id="rId31"/>
    <p:sldId id="309" r:id="rId32"/>
    <p:sldId id="310" r:id="rId33"/>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7B08270-90B0-4B52-A1BE-0294429179D2}" type="datetimeFigureOut">
              <a:rPr lang="en-GB" smtClean="0"/>
              <a:t>17/10/2019</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0FCF11C3-08A5-4E54-95F5-CD1AD868F6B2}" type="slidenum">
              <a:rPr lang="en-GB" smtClean="0"/>
              <a:t>‹#›</a:t>
            </a:fld>
            <a:endParaRPr lang="en-GB"/>
          </a:p>
        </p:txBody>
      </p:sp>
    </p:spTree>
    <p:extLst>
      <p:ext uri="{BB962C8B-B14F-4D97-AF65-F5344CB8AC3E}">
        <p14:creationId xmlns:p14="http://schemas.microsoft.com/office/powerpoint/2010/main" val="2022754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284A5-F3FA-4656-AFBF-8FC8402A68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40EA027-69A3-4999-BF1C-1C019A6174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1FF6D4C-94B6-4532-BA5A-16F976A4F556}"/>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F424482F-1782-464C-9002-79DDA41A2F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6E7367-4BBF-4A46-80F0-4AC76A2D23CB}"/>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2644490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343FD-0263-40F6-937C-C794C77B3F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D614B1-1D25-45EC-9A1F-7CF448DCA01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A9DF9F-7227-432D-859F-BCF22B739027}"/>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1EA03D84-38B6-49F4-A7FC-644F9FC8B3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29A348-C838-4742-B129-77C0D808E2DC}"/>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3684835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B9A8-D59D-415B-AF72-48635EF0E3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D8B2EA-7EC9-4E95-B8B8-BD1EC3A16F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29F0C3F-34CB-4F35-8E85-F444EFAAC739}"/>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C0FB3FCB-922C-4AD5-A2BF-AD3F06D562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22BF0-F8BE-42A0-9708-1EF04888789B}"/>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906239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D4439-5B4F-4AAC-8D3F-CC932EE565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04B8F8-804D-4A4B-86E8-F4D86499E87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7E8E7C-D574-4359-8719-CE9025C1EC9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EAE944-011A-430A-B89C-3FCA59322894}"/>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6" name="Footer Placeholder 5">
            <a:extLst>
              <a:ext uri="{FF2B5EF4-FFF2-40B4-BE49-F238E27FC236}">
                <a16:creationId xmlns:a16="http://schemas.microsoft.com/office/drawing/2014/main" id="{6E7AF3F9-51CD-4D9F-B8EB-D754DC9195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E70406-B265-45CF-BE98-9FD2B0A3D02B}"/>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2744647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E7A66-40E8-406F-8D80-5A4076BC21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C28292-CED9-40C1-AF53-B1772FFF43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5A35AB0-9E15-4407-B588-0030FA02A5A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50DCDBD-C171-40EC-8082-3EE41B0C62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FFD69E1-78B1-4385-9DCC-CFA1D2A4307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EAE855-0BEA-4941-A982-929C51296445}"/>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8" name="Footer Placeholder 7">
            <a:extLst>
              <a:ext uri="{FF2B5EF4-FFF2-40B4-BE49-F238E27FC236}">
                <a16:creationId xmlns:a16="http://schemas.microsoft.com/office/drawing/2014/main" id="{9138D3B5-2FFB-4A2A-B2EA-77A5912873B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05B56F3-2CE1-41A7-B7C9-10BEECA32061}"/>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2037472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6CCD4-907F-438E-82A4-079CBB9F7B4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6B7C29-32E8-4ADD-BE2C-2581934A242C}"/>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4" name="Footer Placeholder 3">
            <a:extLst>
              <a:ext uri="{FF2B5EF4-FFF2-40B4-BE49-F238E27FC236}">
                <a16:creationId xmlns:a16="http://schemas.microsoft.com/office/drawing/2014/main" id="{77D6F954-7329-4E9A-87B7-B23D9D1684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ABEDC6-9915-4358-8178-B5A1FEE180A7}"/>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1216339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65280C-CE7A-4424-9619-C19C09D3C32D}"/>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3" name="Footer Placeholder 2">
            <a:extLst>
              <a:ext uri="{FF2B5EF4-FFF2-40B4-BE49-F238E27FC236}">
                <a16:creationId xmlns:a16="http://schemas.microsoft.com/office/drawing/2014/main" id="{14577725-93B5-45CA-8242-BE9D4241DB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ED88E3-DFCE-4840-8CEA-21B7F0F1F750}"/>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1712562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2B75E-9236-4475-9975-0387D00E69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3DA01FC-C635-4712-ACEE-92E5F5D714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A7C12B-CA40-4CC7-B7D2-A5B2809CCC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26A421-DBEA-4C27-B2AE-B09BBBCF9AD7}"/>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6" name="Footer Placeholder 5">
            <a:extLst>
              <a:ext uri="{FF2B5EF4-FFF2-40B4-BE49-F238E27FC236}">
                <a16:creationId xmlns:a16="http://schemas.microsoft.com/office/drawing/2014/main" id="{FF72496B-D954-4081-A9E3-C9E08FD505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9B7990-032D-4CC6-9EDB-EB3C72C7D4F9}"/>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2740243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FB8E2-C030-47AC-A4D1-F2E5E226F6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0A4A26-DE65-4095-8559-F6D7C399A1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AE92E0-4B75-453F-B48F-D59C8BDCA4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DD1E39D-D810-4455-B104-9E07F245A76F}"/>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6" name="Footer Placeholder 5">
            <a:extLst>
              <a:ext uri="{FF2B5EF4-FFF2-40B4-BE49-F238E27FC236}">
                <a16:creationId xmlns:a16="http://schemas.microsoft.com/office/drawing/2014/main" id="{4DF930C9-CC61-406F-90D6-E54B1708A0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516487-3AA0-428C-B2FD-48E9309D1738}"/>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2873952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F5493-599A-4574-AC65-F3D2FF738B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722092-B9F2-46A6-AC1F-EDED6A6D9ED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2D423F-1D69-4869-A082-2A628A6FDB73}"/>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1534811D-7019-44A2-B5B6-BFBBC62D89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A09622-BCDE-46E9-9443-60A5469BB3EF}"/>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1299459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2CBB4C-D94F-4E8D-A6BF-696526DE70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30B08C-6358-44B9-A719-F50228942D2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7EBC7B-C4F5-4C7B-AB12-AF0872A6C393}"/>
              </a:ext>
            </a:extLst>
          </p:cNvPr>
          <p:cNvSpPr>
            <a:spLocks noGrp="1"/>
          </p:cNvSpPr>
          <p:nvPr>
            <p:ph type="dt" sz="half" idx="10"/>
          </p:nvPr>
        </p:nvSpPr>
        <p:spPr/>
        <p:txBody>
          <a:body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3202EB7B-C682-45C7-9A2A-ED5F4943C9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4D8789-A0F9-411E-A719-CC28F56619CF}"/>
              </a:ext>
            </a:extLst>
          </p:cNvPr>
          <p:cNvSpPr>
            <a:spLocks noGrp="1"/>
          </p:cNvSpPr>
          <p:nvPr>
            <p:ph type="sldNum" sz="quarter" idx="12"/>
          </p:nvPr>
        </p:nvSpPr>
        <p:spPr/>
        <p:txBody>
          <a:bodyPr/>
          <a:lstStyle/>
          <a:p>
            <a:fld id="{5A8B1B42-FD44-45DF-8A51-4FB56B83792B}" type="slidenum">
              <a:rPr lang="en-GB" smtClean="0"/>
              <a:t>‹#›</a:t>
            </a:fld>
            <a:endParaRPr lang="en-GB"/>
          </a:p>
        </p:txBody>
      </p:sp>
    </p:spTree>
    <p:extLst>
      <p:ext uri="{BB962C8B-B14F-4D97-AF65-F5344CB8AC3E}">
        <p14:creationId xmlns:p14="http://schemas.microsoft.com/office/powerpoint/2010/main" val="3766029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D2A6D8-0CD4-4750-9089-C1B20CA965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8FD527-5522-47BF-B420-9D3007E321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BE4724-B4D5-4CA6-9A55-3BF234006B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23D805-D9DF-4358-9674-F73585A05710}" type="datetimeFigureOut">
              <a:rPr lang="en-GB" smtClean="0"/>
              <a:t>17/10/2019</a:t>
            </a:fld>
            <a:endParaRPr lang="en-GB"/>
          </a:p>
        </p:txBody>
      </p:sp>
      <p:sp>
        <p:nvSpPr>
          <p:cNvPr id="5" name="Footer Placeholder 4">
            <a:extLst>
              <a:ext uri="{FF2B5EF4-FFF2-40B4-BE49-F238E27FC236}">
                <a16:creationId xmlns:a16="http://schemas.microsoft.com/office/drawing/2014/main" id="{2EA5DC5D-39CE-4FE9-80D1-D9BAF5488F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1DCA31F-3E72-4346-AA8F-4674795EA6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8B1B42-FD44-45DF-8A51-4FB56B83792B}" type="slidenum">
              <a:rPr lang="en-GB" smtClean="0"/>
              <a:t>‹#›</a:t>
            </a:fld>
            <a:endParaRPr lang="en-GB"/>
          </a:p>
        </p:txBody>
      </p:sp>
    </p:spTree>
    <p:extLst>
      <p:ext uri="{BB962C8B-B14F-4D97-AF65-F5344CB8AC3E}">
        <p14:creationId xmlns:p14="http://schemas.microsoft.com/office/powerpoint/2010/main" val="3879224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hyperlink" Target="http://www.sensoryspectacle.co.uk/" TargetMode="External"/><Relationship Id="rId7" Type="http://schemas.openxmlformats.org/officeDocument/2006/relationships/image" Target="../media/image30.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9.jpg"/><Relationship Id="rId5" Type="http://schemas.openxmlformats.org/officeDocument/2006/relationships/hyperlink" Target="http://www.exploreyoursenses.co.uk/" TargetMode="External"/><Relationship Id="rId4" Type="http://schemas.openxmlformats.org/officeDocument/2006/relationships/image" Target="../media/image2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5" name="TextBox 4">
            <a:extLst>
              <a:ext uri="{FF2B5EF4-FFF2-40B4-BE49-F238E27FC236}">
                <a16:creationId xmlns:a16="http://schemas.microsoft.com/office/drawing/2014/main" id="{1D9207FE-6183-4EDD-9F31-547BA6D23223}"/>
              </a:ext>
            </a:extLst>
          </p:cNvPr>
          <p:cNvSpPr txBox="1"/>
          <p:nvPr/>
        </p:nvSpPr>
        <p:spPr>
          <a:xfrm>
            <a:off x="1642369" y="302220"/>
            <a:ext cx="9144000" cy="2800767"/>
          </a:xfrm>
          <a:prstGeom prst="rect">
            <a:avLst/>
          </a:prstGeom>
          <a:noFill/>
        </p:spPr>
        <p:txBody>
          <a:bodyPr wrap="square" rtlCol="0">
            <a:spAutoFit/>
          </a:bodyPr>
          <a:lstStyle/>
          <a:p>
            <a:pPr algn="ctr"/>
            <a:r>
              <a:rPr lang="en-GB" sz="8800" dirty="0"/>
              <a:t>Senses and </a:t>
            </a:r>
          </a:p>
          <a:p>
            <a:pPr algn="ctr"/>
            <a:r>
              <a:rPr lang="en-GB" sz="8800" dirty="0"/>
              <a:t>Sensory Processing </a:t>
            </a:r>
          </a:p>
        </p:txBody>
      </p:sp>
      <p:pic>
        <p:nvPicPr>
          <p:cNvPr id="8" name="Picture 7">
            <a:extLst>
              <a:ext uri="{FF2B5EF4-FFF2-40B4-BE49-F238E27FC236}">
                <a16:creationId xmlns:a16="http://schemas.microsoft.com/office/drawing/2014/main" id="{3FBD919D-C6D3-4D3F-A62D-9C97B68BB0D9}"/>
              </a:ext>
            </a:extLst>
          </p:cNvPr>
          <p:cNvPicPr/>
          <p:nvPr/>
        </p:nvPicPr>
        <p:blipFill>
          <a:blip r:embed="rId3">
            <a:extLst>
              <a:ext uri="{28A0092B-C50C-407E-A947-70E740481C1C}">
                <a14:useLocalDpi xmlns:a14="http://schemas.microsoft.com/office/drawing/2010/main" val="0"/>
              </a:ext>
            </a:extLst>
          </a:blip>
          <a:stretch>
            <a:fillRect/>
          </a:stretch>
        </p:blipFill>
        <p:spPr>
          <a:xfrm>
            <a:off x="4099625" y="3290956"/>
            <a:ext cx="3565088" cy="2709358"/>
          </a:xfrm>
          <a:prstGeom prst="rect">
            <a:avLst/>
          </a:prstGeom>
        </p:spPr>
      </p:pic>
    </p:spTree>
    <p:extLst>
      <p:ext uri="{BB962C8B-B14F-4D97-AF65-F5344CB8AC3E}">
        <p14:creationId xmlns:p14="http://schemas.microsoft.com/office/powerpoint/2010/main" val="93086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TextBox 5">
            <a:extLst>
              <a:ext uri="{FF2B5EF4-FFF2-40B4-BE49-F238E27FC236}">
                <a16:creationId xmlns:a16="http://schemas.microsoft.com/office/drawing/2014/main" id="{A5F4CD28-AE68-44D5-89AA-09FCA90DD7E1}"/>
              </a:ext>
            </a:extLst>
          </p:cNvPr>
          <p:cNvSpPr txBox="1"/>
          <p:nvPr/>
        </p:nvSpPr>
        <p:spPr>
          <a:xfrm>
            <a:off x="680621" y="379443"/>
            <a:ext cx="10830757" cy="4154984"/>
          </a:xfrm>
          <a:prstGeom prst="rect">
            <a:avLst/>
          </a:prstGeom>
          <a:noFill/>
        </p:spPr>
        <p:txBody>
          <a:bodyPr wrap="square" rtlCol="0">
            <a:spAutoFit/>
          </a:bodyPr>
          <a:lstStyle/>
          <a:p>
            <a:pPr algn="ctr"/>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ctr"/>
            <a:r>
              <a:rPr lang="en-GB" sz="2400" b="1" dirty="0">
                <a:latin typeface="Open Sans" panose="020B0606030504020204" pitchFamily="34" charset="0"/>
                <a:ea typeface="Open Sans" panose="020B0606030504020204" pitchFamily="34" charset="0"/>
                <a:cs typeface="Open Sans" panose="020B0606030504020204" pitchFamily="34" charset="0"/>
              </a:rPr>
              <a:t>Aims of today:</a:t>
            </a:r>
          </a:p>
          <a:p>
            <a:pPr algn="ctr"/>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ctr"/>
            <a:endParaRPr lang="en-GB" sz="2400" dirty="0">
              <a:latin typeface="Open Sans" panose="020B0606030504020204" pitchFamily="34" charset="0"/>
              <a:ea typeface="Open Sans" panose="020B0606030504020204" pitchFamily="34" charset="0"/>
              <a:cs typeface="Open Sans" panose="020B0606030504020204" pitchFamily="34" charset="0"/>
            </a:endParaRPr>
          </a:p>
          <a:p>
            <a:pPr marL="457200" indent="-457200">
              <a:buFont typeface="Arial" panose="020B0604020202020204" pitchFamily="34" charset="0"/>
              <a:buChar char="•"/>
            </a:pPr>
            <a:r>
              <a:rPr lang="en-GB" sz="2400" dirty="0">
                <a:latin typeface="Open Sans" panose="020B0606030504020204" pitchFamily="34" charset="0"/>
                <a:ea typeface="Open Sans" panose="020B0606030504020204" pitchFamily="34" charset="0"/>
                <a:cs typeface="Open Sans" panose="020B0606030504020204" pitchFamily="34" charset="0"/>
              </a:rPr>
              <a:t>Understand the sensory systems, where they are located and what they do.</a:t>
            </a:r>
          </a:p>
          <a:p>
            <a:endParaRPr lang="en-GB" sz="2400" dirty="0">
              <a:latin typeface="Open Sans" panose="020B0606030504020204" pitchFamily="34" charset="0"/>
              <a:ea typeface="Open Sans" panose="020B0606030504020204" pitchFamily="34" charset="0"/>
              <a:cs typeface="Open Sans" panose="020B0606030504020204" pitchFamily="34" charset="0"/>
            </a:endParaRPr>
          </a:p>
          <a:p>
            <a:pPr marL="457200" indent="-457200">
              <a:buFont typeface="Arial" panose="020B0604020202020204" pitchFamily="34" charset="0"/>
              <a:buChar char="•"/>
            </a:pPr>
            <a:r>
              <a:rPr lang="en-GB" sz="2400" dirty="0">
                <a:latin typeface="Open Sans" panose="020B0606030504020204" pitchFamily="34" charset="0"/>
                <a:ea typeface="Open Sans" panose="020B0606030504020204" pitchFamily="34" charset="0"/>
                <a:cs typeface="Open Sans" panose="020B0606030504020204" pitchFamily="34" charset="0"/>
              </a:rPr>
              <a:t>Understand what happens when sensory processing isn’t working as it should.</a:t>
            </a:r>
          </a:p>
          <a:p>
            <a:pPr marL="457200" indent="-457200">
              <a:buFont typeface="Arial" panose="020B0604020202020204" pitchFamily="34" charset="0"/>
              <a:buChar char="•"/>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marL="457200" indent="-457200">
              <a:buFont typeface="Arial" panose="020B0604020202020204" pitchFamily="34" charset="0"/>
              <a:buChar char="•"/>
            </a:pPr>
            <a:r>
              <a:rPr lang="en-GB" sz="2400" dirty="0">
                <a:latin typeface="Open Sans" panose="020B0606030504020204" pitchFamily="34" charset="0"/>
                <a:ea typeface="Open Sans" panose="020B0606030504020204" pitchFamily="34" charset="0"/>
                <a:cs typeface="Open Sans" panose="020B0606030504020204" pitchFamily="34" charset="0"/>
              </a:rPr>
              <a:t>Understand what we can do to support children and young people with sensory processing difficulties.</a:t>
            </a:r>
          </a:p>
        </p:txBody>
      </p:sp>
    </p:spTree>
    <p:extLst>
      <p:ext uri="{BB962C8B-B14F-4D97-AF65-F5344CB8AC3E}">
        <p14:creationId xmlns:p14="http://schemas.microsoft.com/office/powerpoint/2010/main" val="2775263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TextBox 5">
            <a:extLst>
              <a:ext uri="{FF2B5EF4-FFF2-40B4-BE49-F238E27FC236}">
                <a16:creationId xmlns:a16="http://schemas.microsoft.com/office/drawing/2014/main" id="{A5F4CD28-AE68-44D5-89AA-09FCA90DD7E1}"/>
              </a:ext>
            </a:extLst>
          </p:cNvPr>
          <p:cNvSpPr txBox="1"/>
          <p:nvPr/>
        </p:nvSpPr>
        <p:spPr>
          <a:xfrm>
            <a:off x="405413" y="2316163"/>
            <a:ext cx="10830757" cy="830997"/>
          </a:xfrm>
          <a:prstGeom prst="rect">
            <a:avLst/>
          </a:prstGeom>
          <a:noFill/>
        </p:spPr>
        <p:txBody>
          <a:bodyPr wrap="square" rtlCol="0">
            <a:spAutoFit/>
          </a:bodyPr>
          <a:lstStyle/>
          <a:p>
            <a:pPr algn="ctr"/>
            <a:r>
              <a:rPr lang="en-GB" sz="4800" dirty="0">
                <a:latin typeface="Open Sans" panose="020B0606030504020204" pitchFamily="34" charset="0"/>
                <a:ea typeface="Open Sans" panose="020B0606030504020204" pitchFamily="34" charset="0"/>
                <a:cs typeface="Open Sans" panose="020B0606030504020204" pitchFamily="34" charset="0"/>
              </a:rPr>
              <a:t>How many senses do we have?</a:t>
            </a:r>
          </a:p>
        </p:txBody>
      </p:sp>
    </p:spTree>
    <p:extLst>
      <p:ext uri="{BB962C8B-B14F-4D97-AF65-F5344CB8AC3E}">
        <p14:creationId xmlns:p14="http://schemas.microsoft.com/office/powerpoint/2010/main" val="159528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pic>
        <p:nvPicPr>
          <p:cNvPr id="8" name="Picture 7">
            <a:extLst>
              <a:ext uri="{FF2B5EF4-FFF2-40B4-BE49-F238E27FC236}">
                <a16:creationId xmlns:a16="http://schemas.microsoft.com/office/drawing/2014/main" id="{69BD3CDC-1A56-4CE0-BC13-9A08104D035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79908" y="1896545"/>
            <a:ext cx="1695367" cy="3720906"/>
          </a:xfrm>
          <a:prstGeom prst="rect">
            <a:avLst/>
          </a:prstGeom>
        </p:spPr>
      </p:pic>
      <p:pic>
        <p:nvPicPr>
          <p:cNvPr id="10" name="Picture 9">
            <a:extLst>
              <a:ext uri="{FF2B5EF4-FFF2-40B4-BE49-F238E27FC236}">
                <a16:creationId xmlns:a16="http://schemas.microsoft.com/office/drawing/2014/main" id="{FED4E0CE-85C9-4CB7-8C78-CA9005DA0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3786" y="1967566"/>
            <a:ext cx="2674989" cy="3084794"/>
          </a:xfrm>
          <a:prstGeom prst="rect">
            <a:avLst/>
          </a:prstGeom>
        </p:spPr>
      </p:pic>
      <p:sp>
        <p:nvSpPr>
          <p:cNvPr id="11" name="TextBox 10">
            <a:extLst>
              <a:ext uri="{FF2B5EF4-FFF2-40B4-BE49-F238E27FC236}">
                <a16:creationId xmlns:a16="http://schemas.microsoft.com/office/drawing/2014/main" id="{C3369A62-BB7F-4ABD-8B4E-14A3253E85EF}"/>
              </a:ext>
            </a:extLst>
          </p:cNvPr>
          <p:cNvSpPr txBox="1"/>
          <p:nvPr/>
        </p:nvSpPr>
        <p:spPr>
          <a:xfrm>
            <a:off x="2198704" y="637006"/>
            <a:ext cx="3293616" cy="584775"/>
          </a:xfrm>
          <a:prstGeom prst="rect">
            <a:avLst/>
          </a:prstGeom>
          <a:noFill/>
        </p:spPr>
        <p:txBody>
          <a:bodyPr wrap="square" rtlCol="0">
            <a:spAutoFit/>
          </a:bodyPr>
          <a:lstStyle/>
          <a:p>
            <a:r>
              <a:rPr lang="en-GB" sz="3200" dirty="0">
                <a:latin typeface="Open Sans" panose="020B0606030504020204" pitchFamily="34" charset="0"/>
                <a:ea typeface="Open Sans" panose="020B0606030504020204" pitchFamily="34" charset="0"/>
                <a:cs typeface="Open Sans" panose="020B0606030504020204" pitchFamily="34" charset="0"/>
              </a:rPr>
              <a:t>External Senses</a:t>
            </a:r>
          </a:p>
        </p:txBody>
      </p:sp>
      <p:sp>
        <p:nvSpPr>
          <p:cNvPr id="12" name="TextBox 11">
            <a:extLst>
              <a:ext uri="{FF2B5EF4-FFF2-40B4-BE49-F238E27FC236}">
                <a16:creationId xmlns:a16="http://schemas.microsoft.com/office/drawing/2014/main" id="{C5782B6C-4C28-4A0A-9FCB-56C06D1356C1}"/>
              </a:ext>
            </a:extLst>
          </p:cNvPr>
          <p:cNvSpPr txBox="1"/>
          <p:nvPr/>
        </p:nvSpPr>
        <p:spPr>
          <a:xfrm>
            <a:off x="7071066" y="643726"/>
            <a:ext cx="3378033" cy="584775"/>
          </a:xfrm>
          <a:prstGeom prst="rect">
            <a:avLst/>
          </a:prstGeom>
          <a:noFill/>
        </p:spPr>
        <p:txBody>
          <a:bodyPr wrap="square" rtlCol="0">
            <a:spAutoFit/>
          </a:bodyPr>
          <a:lstStyle/>
          <a:p>
            <a:r>
              <a:rPr lang="en-GB" sz="3200" dirty="0">
                <a:latin typeface="Open Sans" panose="020B0606030504020204" pitchFamily="34" charset="0"/>
                <a:ea typeface="Open Sans" panose="020B0606030504020204" pitchFamily="34" charset="0"/>
                <a:cs typeface="Open Sans" panose="020B0606030504020204" pitchFamily="34" charset="0"/>
              </a:rPr>
              <a:t>Internal Senses</a:t>
            </a:r>
          </a:p>
        </p:txBody>
      </p:sp>
      <p:cxnSp>
        <p:nvCxnSpPr>
          <p:cNvPr id="14" name="Straight Arrow Connector 13">
            <a:extLst>
              <a:ext uri="{FF2B5EF4-FFF2-40B4-BE49-F238E27FC236}">
                <a16:creationId xmlns:a16="http://schemas.microsoft.com/office/drawing/2014/main" id="{98F0049A-87D9-40FF-9607-197154BC4768}"/>
              </a:ext>
            </a:extLst>
          </p:cNvPr>
          <p:cNvCxnSpPr/>
          <p:nvPr/>
        </p:nvCxnSpPr>
        <p:spPr>
          <a:xfrm flipH="1">
            <a:off x="3932808" y="2396971"/>
            <a:ext cx="1180730" cy="4882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C4684B3-9C79-4555-ADFA-C99CCBFBC065}"/>
              </a:ext>
            </a:extLst>
          </p:cNvPr>
          <p:cNvCxnSpPr/>
          <p:nvPr/>
        </p:nvCxnSpPr>
        <p:spPr>
          <a:xfrm flipV="1">
            <a:off x="1722268" y="2760955"/>
            <a:ext cx="1411549" cy="124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854F210-669C-4865-96B8-6C86408F03A0}"/>
              </a:ext>
            </a:extLst>
          </p:cNvPr>
          <p:cNvCxnSpPr/>
          <p:nvPr/>
        </p:nvCxnSpPr>
        <p:spPr>
          <a:xfrm flipV="1">
            <a:off x="1855433" y="3117293"/>
            <a:ext cx="1525847" cy="311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700D9E5-B401-4DEC-94E2-EA42D7A3C30D}"/>
              </a:ext>
            </a:extLst>
          </p:cNvPr>
          <p:cNvCxnSpPr/>
          <p:nvPr/>
        </p:nvCxnSpPr>
        <p:spPr>
          <a:xfrm flipH="1" flipV="1">
            <a:off x="3381280" y="2885243"/>
            <a:ext cx="1599093" cy="624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2845BC2A-A5D1-4079-9E7C-2F1D7FC1E2D0}"/>
              </a:ext>
            </a:extLst>
          </p:cNvPr>
          <p:cNvCxnSpPr/>
          <p:nvPr/>
        </p:nvCxnSpPr>
        <p:spPr>
          <a:xfrm flipV="1">
            <a:off x="1855433" y="3602038"/>
            <a:ext cx="1020932" cy="8278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8A78A27-D0C9-459D-9420-FF24F5F44B0D}"/>
              </a:ext>
            </a:extLst>
          </p:cNvPr>
          <p:cNvCxnSpPr/>
          <p:nvPr/>
        </p:nvCxnSpPr>
        <p:spPr>
          <a:xfrm>
            <a:off x="8127591" y="2219417"/>
            <a:ext cx="7145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3E28B86-4D0C-430D-8652-A0FC9CC5E1B2}"/>
              </a:ext>
            </a:extLst>
          </p:cNvPr>
          <p:cNvCxnSpPr/>
          <p:nvPr/>
        </p:nvCxnSpPr>
        <p:spPr>
          <a:xfrm>
            <a:off x="8291744" y="4589755"/>
            <a:ext cx="74572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C150FB5-06E1-4125-B3F8-C4EC98071281}"/>
              </a:ext>
            </a:extLst>
          </p:cNvPr>
          <p:cNvCxnSpPr/>
          <p:nvPr/>
        </p:nvCxnSpPr>
        <p:spPr>
          <a:xfrm>
            <a:off x="8127591" y="3338004"/>
            <a:ext cx="12649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4BFCFBE-D9A7-417C-A699-E4791F84BECD}"/>
              </a:ext>
            </a:extLst>
          </p:cNvPr>
          <p:cNvSpPr txBox="1"/>
          <p:nvPr/>
        </p:nvSpPr>
        <p:spPr>
          <a:xfrm>
            <a:off x="5231847" y="2182998"/>
            <a:ext cx="1180730" cy="369332"/>
          </a:xfrm>
          <a:prstGeom prst="rect">
            <a:avLst/>
          </a:prstGeom>
          <a:noFill/>
        </p:spPr>
        <p:txBody>
          <a:bodyPr wrap="square" rtlCol="0">
            <a:spAutoFit/>
          </a:bodyPr>
          <a:lstStyle/>
          <a:p>
            <a:r>
              <a:rPr lang="en-GB" dirty="0"/>
              <a:t>sound</a:t>
            </a:r>
          </a:p>
        </p:txBody>
      </p:sp>
      <p:sp>
        <p:nvSpPr>
          <p:cNvPr id="19" name="TextBox 18">
            <a:extLst>
              <a:ext uri="{FF2B5EF4-FFF2-40B4-BE49-F238E27FC236}">
                <a16:creationId xmlns:a16="http://schemas.microsoft.com/office/drawing/2014/main" id="{4F48417D-2F2C-497D-877D-8C51A0D6AE1D}"/>
              </a:ext>
            </a:extLst>
          </p:cNvPr>
          <p:cNvSpPr txBox="1"/>
          <p:nvPr/>
        </p:nvSpPr>
        <p:spPr>
          <a:xfrm>
            <a:off x="5055113" y="3384952"/>
            <a:ext cx="1180730" cy="369332"/>
          </a:xfrm>
          <a:prstGeom prst="rect">
            <a:avLst/>
          </a:prstGeom>
          <a:noFill/>
        </p:spPr>
        <p:txBody>
          <a:bodyPr wrap="square" rtlCol="0">
            <a:spAutoFit/>
          </a:bodyPr>
          <a:lstStyle/>
          <a:p>
            <a:r>
              <a:rPr lang="en-GB" dirty="0"/>
              <a:t>smell</a:t>
            </a:r>
          </a:p>
        </p:txBody>
      </p:sp>
      <p:sp>
        <p:nvSpPr>
          <p:cNvPr id="21" name="TextBox 20">
            <a:extLst>
              <a:ext uri="{FF2B5EF4-FFF2-40B4-BE49-F238E27FC236}">
                <a16:creationId xmlns:a16="http://schemas.microsoft.com/office/drawing/2014/main" id="{539BB4B7-66FF-468D-BE5B-33263B5F551F}"/>
              </a:ext>
            </a:extLst>
          </p:cNvPr>
          <p:cNvSpPr txBox="1"/>
          <p:nvPr/>
        </p:nvSpPr>
        <p:spPr>
          <a:xfrm>
            <a:off x="947503" y="4255748"/>
            <a:ext cx="1180730" cy="369332"/>
          </a:xfrm>
          <a:prstGeom prst="rect">
            <a:avLst/>
          </a:prstGeom>
          <a:noFill/>
        </p:spPr>
        <p:txBody>
          <a:bodyPr wrap="square" rtlCol="0">
            <a:spAutoFit/>
          </a:bodyPr>
          <a:lstStyle/>
          <a:p>
            <a:r>
              <a:rPr lang="en-GB" dirty="0"/>
              <a:t>touch</a:t>
            </a:r>
          </a:p>
        </p:txBody>
      </p:sp>
      <p:sp>
        <p:nvSpPr>
          <p:cNvPr id="23" name="TextBox 22">
            <a:extLst>
              <a:ext uri="{FF2B5EF4-FFF2-40B4-BE49-F238E27FC236}">
                <a16:creationId xmlns:a16="http://schemas.microsoft.com/office/drawing/2014/main" id="{F40E4A61-4FF8-4256-AB04-A34E4969011B}"/>
              </a:ext>
            </a:extLst>
          </p:cNvPr>
          <p:cNvSpPr txBox="1"/>
          <p:nvPr/>
        </p:nvSpPr>
        <p:spPr>
          <a:xfrm>
            <a:off x="971144" y="2638433"/>
            <a:ext cx="1180730" cy="369332"/>
          </a:xfrm>
          <a:prstGeom prst="rect">
            <a:avLst/>
          </a:prstGeom>
          <a:noFill/>
        </p:spPr>
        <p:txBody>
          <a:bodyPr wrap="square" rtlCol="0">
            <a:spAutoFit/>
          </a:bodyPr>
          <a:lstStyle/>
          <a:p>
            <a:r>
              <a:rPr lang="en-GB" dirty="0"/>
              <a:t>sight</a:t>
            </a:r>
          </a:p>
        </p:txBody>
      </p:sp>
      <p:sp>
        <p:nvSpPr>
          <p:cNvPr id="25" name="TextBox 24">
            <a:extLst>
              <a:ext uri="{FF2B5EF4-FFF2-40B4-BE49-F238E27FC236}">
                <a16:creationId xmlns:a16="http://schemas.microsoft.com/office/drawing/2014/main" id="{91B35FC2-C598-4E26-8524-327EE186AA7D}"/>
              </a:ext>
            </a:extLst>
          </p:cNvPr>
          <p:cNvSpPr txBox="1"/>
          <p:nvPr/>
        </p:nvSpPr>
        <p:spPr>
          <a:xfrm>
            <a:off x="870305" y="3231495"/>
            <a:ext cx="1180730" cy="369332"/>
          </a:xfrm>
          <a:prstGeom prst="rect">
            <a:avLst/>
          </a:prstGeom>
          <a:noFill/>
        </p:spPr>
        <p:txBody>
          <a:bodyPr wrap="square" rtlCol="0">
            <a:spAutoFit/>
          </a:bodyPr>
          <a:lstStyle/>
          <a:p>
            <a:r>
              <a:rPr lang="en-GB" dirty="0"/>
              <a:t>taste</a:t>
            </a:r>
          </a:p>
        </p:txBody>
      </p:sp>
      <p:sp>
        <p:nvSpPr>
          <p:cNvPr id="27" name="TextBox 26">
            <a:extLst>
              <a:ext uri="{FF2B5EF4-FFF2-40B4-BE49-F238E27FC236}">
                <a16:creationId xmlns:a16="http://schemas.microsoft.com/office/drawing/2014/main" id="{29A9EF30-1DBA-4F88-B7E9-427C25B52168}"/>
              </a:ext>
            </a:extLst>
          </p:cNvPr>
          <p:cNvSpPr txBox="1"/>
          <p:nvPr/>
        </p:nvSpPr>
        <p:spPr>
          <a:xfrm>
            <a:off x="9105555" y="1998332"/>
            <a:ext cx="1180730" cy="369332"/>
          </a:xfrm>
          <a:prstGeom prst="rect">
            <a:avLst/>
          </a:prstGeom>
          <a:noFill/>
        </p:spPr>
        <p:txBody>
          <a:bodyPr wrap="square" rtlCol="0">
            <a:spAutoFit/>
          </a:bodyPr>
          <a:lstStyle/>
          <a:p>
            <a:r>
              <a:rPr lang="en-GB" dirty="0"/>
              <a:t>vestibular</a:t>
            </a:r>
          </a:p>
        </p:txBody>
      </p:sp>
      <p:sp>
        <p:nvSpPr>
          <p:cNvPr id="29" name="TextBox 28">
            <a:extLst>
              <a:ext uri="{FF2B5EF4-FFF2-40B4-BE49-F238E27FC236}">
                <a16:creationId xmlns:a16="http://schemas.microsoft.com/office/drawing/2014/main" id="{B9F4C75B-E4F4-4844-AD83-A86CBBB750F9}"/>
              </a:ext>
            </a:extLst>
          </p:cNvPr>
          <p:cNvSpPr txBox="1"/>
          <p:nvPr/>
        </p:nvSpPr>
        <p:spPr>
          <a:xfrm>
            <a:off x="9618068" y="3123497"/>
            <a:ext cx="1656741" cy="369332"/>
          </a:xfrm>
          <a:prstGeom prst="rect">
            <a:avLst/>
          </a:prstGeom>
          <a:noFill/>
        </p:spPr>
        <p:txBody>
          <a:bodyPr wrap="square" rtlCol="0">
            <a:spAutoFit/>
          </a:bodyPr>
          <a:lstStyle/>
          <a:p>
            <a:r>
              <a:rPr lang="en-GB" dirty="0"/>
              <a:t>interoception</a:t>
            </a:r>
          </a:p>
        </p:txBody>
      </p:sp>
      <p:sp>
        <p:nvSpPr>
          <p:cNvPr id="30" name="TextBox 29">
            <a:extLst>
              <a:ext uri="{FF2B5EF4-FFF2-40B4-BE49-F238E27FC236}">
                <a16:creationId xmlns:a16="http://schemas.microsoft.com/office/drawing/2014/main" id="{080D08F6-C0B4-495A-BFFB-8D15C91BD32A}"/>
              </a:ext>
            </a:extLst>
          </p:cNvPr>
          <p:cNvSpPr txBox="1"/>
          <p:nvPr/>
        </p:nvSpPr>
        <p:spPr>
          <a:xfrm>
            <a:off x="9107328" y="4368798"/>
            <a:ext cx="1695366" cy="369332"/>
          </a:xfrm>
          <a:prstGeom prst="rect">
            <a:avLst/>
          </a:prstGeom>
          <a:noFill/>
        </p:spPr>
        <p:txBody>
          <a:bodyPr wrap="square" rtlCol="0">
            <a:spAutoFit/>
          </a:bodyPr>
          <a:lstStyle/>
          <a:p>
            <a:r>
              <a:rPr lang="en-GB" dirty="0"/>
              <a:t>proprioception</a:t>
            </a:r>
          </a:p>
        </p:txBody>
      </p:sp>
    </p:spTree>
    <p:extLst>
      <p:ext uri="{BB962C8B-B14F-4D97-AF65-F5344CB8AC3E}">
        <p14:creationId xmlns:p14="http://schemas.microsoft.com/office/powerpoint/2010/main" val="988504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Rectangle 5">
            <a:extLst>
              <a:ext uri="{FF2B5EF4-FFF2-40B4-BE49-F238E27FC236}">
                <a16:creationId xmlns:a16="http://schemas.microsoft.com/office/drawing/2014/main" id="{E33D04F5-1856-45CF-90A8-5AA00049BCAA}"/>
              </a:ext>
            </a:extLst>
          </p:cNvPr>
          <p:cNvSpPr/>
          <p:nvPr/>
        </p:nvSpPr>
        <p:spPr>
          <a:xfrm>
            <a:off x="606640" y="738483"/>
            <a:ext cx="6096000" cy="4830618"/>
          </a:xfrm>
          <a:prstGeom prst="rect">
            <a:avLst/>
          </a:prstGeom>
        </p:spPr>
        <p:txBody>
          <a:bodyPr>
            <a:spAutoFit/>
          </a:bodyPr>
          <a:lstStyle/>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All experiences, knowledge and understanding of the world are gained from information gathered through our </a:t>
            </a:r>
            <a:r>
              <a:rPr lang="en-GB" b="1" dirty="0">
                <a:latin typeface="Arial" panose="020B0604020202020204" pitchFamily="34" charset="0"/>
                <a:ea typeface="Calibri" panose="020F0502020204030204" pitchFamily="34" charset="0"/>
                <a:cs typeface="Times New Roman" panose="02020603050405020304" pitchFamily="18" charset="0"/>
              </a:rPr>
              <a:t>SENSES.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We know walls are solid </a:t>
            </a:r>
            <a:r>
              <a:rPr lang="en-GB" dirty="0" smtClean="0">
                <a:latin typeface="Arial" panose="020B0604020202020204" pitchFamily="34" charset="0"/>
                <a:ea typeface="Calibri" panose="020F0502020204030204" pitchFamily="34" charset="0"/>
                <a:cs typeface="Times New Roman" panose="02020603050405020304" pitchFamily="18" charset="0"/>
              </a:rPr>
              <a:t>because, </a:t>
            </a:r>
            <a:r>
              <a:rPr lang="en-GB" dirty="0">
                <a:latin typeface="Arial" panose="020B0604020202020204" pitchFamily="34" charset="0"/>
                <a:ea typeface="Calibri" panose="020F0502020204030204" pitchFamily="34" charset="0"/>
                <a:cs typeface="Times New Roman" panose="02020603050405020304" pitchFamily="18" charset="0"/>
              </a:rPr>
              <a:t>as children, we bumped into them. We can recognise sweet, savoury, bitter food because of the sense of taste and smell. We know we might be in danger if we hear a loud, unexpected sound and we are able to cross a road because our senses allow us to see and hear traffic and anticipate how far away moving vehicles are.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Our brains continuously take in sensory information to make sense of what is going on around us. When our sensory processing is working as it should, it is a highly complex system that allows us to function.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Let’s have a look at some our senses…</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45D97913-BCE6-4C3E-B9B3-85F5AB06F034}"/>
              </a:ext>
            </a:extLst>
          </p:cNvPr>
          <p:cNvPicPr>
            <a:picLocks noChangeAspect="1"/>
          </p:cNvPicPr>
          <p:nvPr/>
        </p:nvPicPr>
        <p:blipFill>
          <a:blip r:embed="rId3"/>
          <a:stretch>
            <a:fillRect/>
          </a:stretch>
        </p:blipFill>
        <p:spPr>
          <a:xfrm>
            <a:off x="7489563" y="1122363"/>
            <a:ext cx="3533775" cy="3886200"/>
          </a:xfrm>
          <a:prstGeom prst="rect">
            <a:avLst/>
          </a:prstGeom>
        </p:spPr>
      </p:pic>
    </p:spTree>
    <p:extLst>
      <p:ext uri="{BB962C8B-B14F-4D97-AF65-F5344CB8AC3E}">
        <p14:creationId xmlns:p14="http://schemas.microsoft.com/office/powerpoint/2010/main" val="251108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additive="base">
                                        <p:cTn id="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5" name="Rectangle 4">
            <a:extLst>
              <a:ext uri="{FF2B5EF4-FFF2-40B4-BE49-F238E27FC236}">
                <a16:creationId xmlns:a16="http://schemas.microsoft.com/office/drawing/2014/main" id="{6B09A7FF-0075-4BD3-8CD1-D5B5236B1699}"/>
              </a:ext>
            </a:extLst>
          </p:cNvPr>
          <p:cNvSpPr/>
          <p:nvPr/>
        </p:nvSpPr>
        <p:spPr>
          <a:xfrm>
            <a:off x="766439" y="639121"/>
            <a:ext cx="6096000" cy="685059"/>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1- VISION – </a:t>
            </a:r>
            <a:r>
              <a:rPr lang="en-GB" dirty="0">
                <a:latin typeface="Arial" panose="020B0604020202020204" pitchFamily="34" charset="0"/>
                <a:ea typeface="Calibri" panose="020F0502020204030204" pitchFamily="34" charset="0"/>
                <a:cs typeface="Times New Roman" panose="02020603050405020304" pitchFamily="18" charset="0"/>
              </a:rPr>
              <a:t>This helps us to</a:t>
            </a:r>
            <a:r>
              <a:rPr lang="en-GB" b="1" dirty="0">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distinguish colour, shade, facial recognition, movement, light, patterns and contrast.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1D3E11EC-84C2-45C9-A95F-06846F623EC9}"/>
              </a:ext>
            </a:extLst>
          </p:cNvPr>
          <p:cNvPicPr>
            <a:picLocks noChangeAspect="1"/>
          </p:cNvPicPr>
          <p:nvPr/>
        </p:nvPicPr>
        <p:blipFill>
          <a:blip r:embed="rId3"/>
          <a:stretch>
            <a:fillRect/>
          </a:stretch>
        </p:blipFill>
        <p:spPr>
          <a:xfrm>
            <a:off x="3220214" y="1870562"/>
            <a:ext cx="5408396" cy="3387238"/>
          </a:xfrm>
          <a:prstGeom prst="rect">
            <a:avLst/>
          </a:prstGeom>
        </p:spPr>
      </p:pic>
    </p:spTree>
    <p:extLst>
      <p:ext uri="{BB962C8B-B14F-4D97-AF65-F5344CB8AC3E}">
        <p14:creationId xmlns:p14="http://schemas.microsoft.com/office/powerpoint/2010/main" val="2059501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7" name="Rectangle 6">
            <a:extLst>
              <a:ext uri="{FF2B5EF4-FFF2-40B4-BE49-F238E27FC236}">
                <a16:creationId xmlns:a16="http://schemas.microsoft.com/office/drawing/2014/main" id="{54FC731C-982B-4DBD-8DF7-6507226A6D26}"/>
              </a:ext>
            </a:extLst>
          </p:cNvPr>
          <p:cNvSpPr/>
          <p:nvPr/>
        </p:nvSpPr>
        <p:spPr>
          <a:xfrm>
            <a:off x="5349074" y="1122363"/>
            <a:ext cx="6096000" cy="2759602"/>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2 . HEARING or AUDITORY – </a:t>
            </a:r>
            <a:r>
              <a:rPr lang="en-GB" dirty="0">
                <a:latin typeface="Arial" panose="020B0604020202020204" pitchFamily="34" charset="0"/>
                <a:ea typeface="Calibri" panose="020F0502020204030204" pitchFamily="34" charset="0"/>
                <a:cs typeface="Times New Roman" panose="02020603050405020304" pitchFamily="18" charset="0"/>
              </a:rPr>
              <a:t>The sounds that we hear allow us to listen to someone talking to us, be aware of danger and give our environment a constant changing context. E.g. a doorbell ringing, roadworks, telephone ringing, listening to music. If our sensory processing is working as it should, we are able to </a:t>
            </a:r>
            <a:r>
              <a:rPr lang="en-GB" i="1" dirty="0">
                <a:latin typeface="Arial" panose="020B0604020202020204" pitchFamily="34" charset="0"/>
                <a:ea typeface="Calibri" panose="020F0502020204030204" pitchFamily="34" charset="0"/>
                <a:cs typeface="Times New Roman" panose="02020603050405020304" pitchFamily="18" charset="0"/>
              </a:rPr>
              <a:t>filter </a:t>
            </a:r>
            <a:r>
              <a:rPr lang="en-GB" dirty="0">
                <a:latin typeface="Arial" panose="020B0604020202020204" pitchFamily="34" charset="0"/>
                <a:ea typeface="Calibri" panose="020F0502020204030204" pitchFamily="34" charset="0"/>
                <a:cs typeface="Times New Roman" panose="02020603050405020304" pitchFamily="18" charset="0"/>
              </a:rPr>
              <a:t>out some sounds and focus on the ones that are important at that time. The intensity of sounds can also affect our rhythm of body movement either alerting or calming us.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DC3D982E-01AA-454B-8EE9-AAFAD3B23663}"/>
              </a:ext>
            </a:extLst>
          </p:cNvPr>
          <p:cNvPicPr>
            <a:picLocks noChangeAspect="1"/>
          </p:cNvPicPr>
          <p:nvPr/>
        </p:nvPicPr>
        <p:blipFill>
          <a:blip r:embed="rId3"/>
          <a:stretch>
            <a:fillRect/>
          </a:stretch>
        </p:blipFill>
        <p:spPr>
          <a:xfrm>
            <a:off x="746926" y="655746"/>
            <a:ext cx="4057650" cy="4019550"/>
          </a:xfrm>
          <a:prstGeom prst="rect">
            <a:avLst/>
          </a:prstGeom>
        </p:spPr>
      </p:pic>
    </p:spTree>
    <p:extLst>
      <p:ext uri="{BB962C8B-B14F-4D97-AF65-F5344CB8AC3E}">
        <p14:creationId xmlns:p14="http://schemas.microsoft.com/office/powerpoint/2010/main" val="389236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5" name="Rectangle 4">
            <a:extLst>
              <a:ext uri="{FF2B5EF4-FFF2-40B4-BE49-F238E27FC236}">
                <a16:creationId xmlns:a16="http://schemas.microsoft.com/office/drawing/2014/main" id="{CBFD1E69-C8CD-4046-B463-34CEAB684678}"/>
              </a:ext>
            </a:extLst>
          </p:cNvPr>
          <p:cNvSpPr/>
          <p:nvPr/>
        </p:nvSpPr>
        <p:spPr>
          <a:xfrm>
            <a:off x="482353" y="490381"/>
            <a:ext cx="6096000" cy="2550891"/>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3. TOUCH – </a:t>
            </a:r>
            <a:r>
              <a:rPr lang="en-GB" dirty="0">
                <a:latin typeface="Arial" panose="020B0604020202020204" pitchFamily="34" charset="0"/>
                <a:ea typeface="Calibri" panose="020F0502020204030204" pitchFamily="34" charset="0"/>
                <a:cs typeface="Times New Roman" panose="02020603050405020304" pitchFamily="18" charset="0"/>
              </a:rPr>
              <a:t>Our sense of touch allows us to feel the world around us. Our </a:t>
            </a:r>
            <a:r>
              <a:rPr lang="en-GB" b="1" dirty="0">
                <a:latin typeface="Arial" panose="020B0604020202020204" pitchFamily="34" charset="0"/>
                <a:ea typeface="Calibri" panose="020F0502020204030204" pitchFamily="34" charset="0"/>
                <a:cs typeface="Times New Roman" panose="02020603050405020304" pitchFamily="18" charset="0"/>
              </a:rPr>
              <a:t>TACTILE</a:t>
            </a:r>
            <a:r>
              <a:rPr lang="en-GB" dirty="0">
                <a:latin typeface="Arial" panose="020B0604020202020204" pitchFamily="34" charset="0"/>
                <a:ea typeface="Calibri" panose="020F0502020204030204" pitchFamily="34" charset="0"/>
                <a:cs typeface="Times New Roman" panose="02020603050405020304" pitchFamily="18" charset="0"/>
              </a:rPr>
              <a:t> system alerts us to danger, gives our body boundaries and works alongside our other senses to develop our self-awareness.</a:t>
            </a:r>
            <a:r>
              <a:rPr lang="en-GB" b="1" dirty="0">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The nerve endings in our skin allow us to interpret all kinds of touch from a bear hug from a family member to lightly brushing past someone.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07A4853B-D180-4C25-A1CE-D5DD304A6B65}"/>
              </a:ext>
            </a:extLst>
          </p:cNvPr>
          <p:cNvPicPr>
            <a:picLocks noChangeAspect="1"/>
          </p:cNvPicPr>
          <p:nvPr/>
        </p:nvPicPr>
        <p:blipFill>
          <a:blip r:embed="rId3"/>
          <a:stretch>
            <a:fillRect/>
          </a:stretch>
        </p:blipFill>
        <p:spPr>
          <a:xfrm>
            <a:off x="6851737" y="1290960"/>
            <a:ext cx="3816263" cy="3930425"/>
          </a:xfrm>
          <a:prstGeom prst="rect">
            <a:avLst/>
          </a:prstGeom>
        </p:spPr>
      </p:pic>
    </p:spTree>
    <p:extLst>
      <p:ext uri="{BB962C8B-B14F-4D97-AF65-F5344CB8AC3E}">
        <p14:creationId xmlns:p14="http://schemas.microsoft.com/office/powerpoint/2010/main" val="164489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5" name="Rectangle 4">
            <a:extLst>
              <a:ext uri="{FF2B5EF4-FFF2-40B4-BE49-F238E27FC236}">
                <a16:creationId xmlns:a16="http://schemas.microsoft.com/office/drawing/2014/main" id="{7940FBE8-812B-4638-A194-A52C260A0FE2}"/>
              </a:ext>
            </a:extLst>
          </p:cNvPr>
          <p:cNvSpPr/>
          <p:nvPr/>
        </p:nvSpPr>
        <p:spPr>
          <a:xfrm>
            <a:off x="5800078" y="376050"/>
            <a:ext cx="6096000" cy="2448299"/>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4 &amp; 5  - TASTE and SMELL </a:t>
            </a:r>
            <a:r>
              <a:rPr lang="en-GB" dirty="0">
                <a:latin typeface="Arial" panose="020B0604020202020204" pitchFamily="34" charset="0"/>
                <a:ea typeface="Calibri" panose="020F0502020204030204" pitchFamily="34" charset="0"/>
                <a:cs typeface="Times New Roman" panose="02020603050405020304" pitchFamily="18" charset="0"/>
              </a:rPr>
              <a:t>(These work closely together)</a:t>
            </a:r>
            <a:r>
              <a:rPr lang="en-GB" b="1" dirty="0">
                <a:latin typeface="Arial" panose="020B0604020202020204" pitchFamily="34" charset="0"/>
                <a:ea typeface="Calibri" panose="020F0502020204030204" pitchFamily="34" charset="0"/>
                <a:cs typeface="Times New Roman" panose="02020603050405020304" pitchFamily="18" charset="0"/>
              </a:rPr>
              <a:t> – </a:t>
            </a:r>
            <a:r>
              <a:rPr lang="en-GB" dirty="0">
                <a:latin typeface="Arial" panose="020B0604020202020204" pitchFamily="34" charset="0"/>
                <a:ea typeface="Calibri" panose="020F0502020204030204" pitchFamily="34" charset="0"/>
                <a:cs typeface="Times New Roman" panose="02020603050405020304" pitchFamily="18" charset="0"/>
              </a:rPr>
              <a:t>Our </a:t>
            </a:r>
            <a:r>
              <a:rPr lang="en-GB" b="1" dirty="0">
                <a:latin typeface="Arial" panose="020B0604020202020204" pitchFamily="34" charset="0"/>
                <a:ea typeface="Calibri" panose="020F0502020204030204" pitchFamily="34" charset="0"/>
                <a:cs typeface="Times New Roman" panose="02020603050405020304" pitchFamily="18" charset="0"/>
              </a:rPr>
              <a:t>GUSTATORY</a:t>
            </a:r>
            <a:r>
              <a:rPr lang="en-GB" dirty="0">
                <a:latin typeface="Arial" panose="020B0604020202020204" pitchFamily="34" charset="0"/>
                <a:ea typeface="Calibri" panose="020F0502020204030204" pitchFamily="34" charset="0"/>
                <a:cs typeface="Times New Roman" panose="02020603050405020304" pitchFamily="18" charset="0"/>
              </a:rPr>
              <a:t> system involves chemical receptors on our tongues which work alongside our </a:t>
            </a:r>
            <a:r>
              <a:rPr lang="en-GB" b="1" dirty="0">
                <a:latin typeface="Arial" panose="020B0604020202020204" pitchFamily="34" charset="0"/>
                <a:ea typeface="Calibri" panose="020F0502020204030204" pitchFamily="34" charset="0"/>
                <a:cs typeface="Times New Roman" panose="02020603050405020304" pitchFamily="18" charset="0"/>
              </a:rPr>
              <a:t>OLFACTORY</a:t>
            </a:r>
            <a:r>
              <a:rPr lang="en-GB" dirty="0">
                <a:latin typeface="Arial" panose="020B0604020202020204" pitchFamily="34" charset="0"/>
                <a:ea typeface="Calibri" panose="020F0502020204030204" pitchFamily="34" charset="0"/>
                <a:cs typeface="Times New Roman" panose="02020603050405020304" pitchFamily="18" charset="0"/>
              </a:rPr>
              <a:t> system to provide us with information about different tastes.</a:t>
            </a:r>
            <a:r>
              <a:rPr lang="en-GB" b="1" dirty="0">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Our taste buds include</a:t>
            </a:r>
            <a:r>
              <a:rPr lang="en-GB" b="1" dirty="0">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Bitter, Sour, Sweet, Salty and Savoury. Information from the receptors in our nose travel to our brain. Odours can affect our thoughts, emotions and behaviour.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E64A932E-E369-4EE6-AB8A-54C2A8A5AF6A}"/>
              </a:ext>
            </a:extLst>
          </p:cNvPr>
          <p:cNvPicPr>
            <a:picLocks noChangeAspect="1"/>
          </p:cNvPicPr>
          <p:nvPr/>
        </p:nvPicPr>
        <p:blipFill>
          <a:blip r:embed="rId3"/>
          <a:stretch>
            <a:fillRect/>
          </a:stretch>
        </p:blipFill>
        <p:spPr>
          <a:xfrm>
            <a:off x="841691" y="376050"/>
            <a:ext cx="3730309" cy="5615376"/>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4309" y="2803855"/>
            <a:ext cx="4496520" cy="2884690"/>
          </a:xfrm>
          <a:prstGeom prst="rect">
            <a:avLst/>
          </a:prstGeom>
        </p:spPr>
      </p:pic>
    </p:spTree>
    <p:extLst>
      <p:ext uri="{BB962C8B-B14F-4D97-AF65-F5344CB8AC3E}">
        <p14:creationId xmlns:p14="http://schemas.microsoft.com/office/powerpoint/2010/main" val="4153912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5" name="Rectangle 4">
            <a:extLst>
              <a:ext uri="{FF2B5EF4-FFF2-40B4-BE49-F238E27FC236}">
                <a16:creationId xmlns:a16="http://schemas.microsoft.com/office/drawing/2014/main" id="{59F4DF06-1974-43D3-AA4F-C4F185336CA6}"/>
              </a:ext>
            </a:extLst>
          </p:cNvPr>
          <p:cNvSpPr/>
          <p:nvPr/>
        </p:nvSpPr>
        <p:spPr>
          <a:xfrm>
            <a:off x="864093" y="672413"/>
            <a:ext cx="6868358" cy="1870512"/>
          </a:xfrm>
          <a:prstGeom prst="rect">
            <a:avLst/>
          </a:prstGeom>
        </p:spPr>
        <p:txBody>
          <a:bodyPr wrap="square">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6. PROPRIOCEPTION – </a:t>
            </a:r>
            <a:r>
              <a:rPr lang="en-GB" dirty="0">
                <a:latin typeface="Arial" panose="020B0604020202020204" pitchFamily="34" charset="0"/>
                <a:ea typeface="Calibri" panose="020F0502020204030204" pitchFamily="34" charset="0"/>
                <a:cs typeface="Times New Roman" panose="02020603050405020304" pitchFamily="18" charset="0"/>
              </a:rPr>
              <a:t>This is our sense of body awareness and positioning. Our proprioceptive system enables us to place our body parts in positions and space at an unconscious level. Our ability to drive a car is based on proprioception – we can watch the road whilst knowing exactly what our arms and legs are doing.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4B8F10F3-CC87-4905-9D15-B92BD2921C81}"/>
              </a:ext>
            </a:extLst>
          </p:cNvPr>
          <p:cNvPicPr>
            <a:picLocks noChangeAspect="1"/>
          </p:cNvPicPr>
          <p:nvPr/>
        </p:nvPicPr>
        <p:blipFill>
          <a:blip r:embed="rId3"/>
          <a:stretch>
            <a:fillRect/>
          </a:stretch>
        </p:blipFill>
        <p:spPr>
          <a:xfrm>
            <a:off x="8121311" y="1243566"/>
            <a:ext cx="2838450" cy="3571875"/>
          </a:xfrm>
          <a:prstGeom prst="rect">
            <a:avLst/>
          </a:prstGeom>
        </p:spPr>
      </p:pic>
      <p:pic>
        <p:nvPicPr>
          <p:cNvPr id="7" name="Picture 6">
            <a:extLst>
              <a:ext uri="{FF2B5EF4-FFF2-40B4-BE49-F238E27FC236}">
                <a16:creationId xmlns:a16="http://schemas.microsoft.com/office/drawing/2014/main" id="{295ECB61-6CD7-4BA9-873D-BEB24E922C92}"/>
              </a:ext>
            </a:extLst>
          </p:cNvPr>
          <p:cNvPicPr>
            <a:picLocks noChangeAspect="1"/>
          </p:cNvPicPr>
          <p:nvPr/>
        </p:nvPicPr>
        <p:blipFill>
          <a:blip r:embed="rId4"/>
          <a:stretch>
            <a:fillRect/>
          </a:stretch>
        </p:blipFill>
        <p:spPr>
          <a:xfrm>
            <a:off x="2111868" y="2417915"/>
            <a:ext cx="4546627" cy="3525630"/>
          </a:xfrm>
          <a:prstGeom prst="rect">
            <a:avLst/>
          </a:prstGeom>
        </p:spPr>
      </p:pic>
    </p:spTree>
    <p:extLst>
      <p:ext uri="{BB962C8B-B14F-4D97-AF65-F5344CB8AC3E}">
        <p14:creationId xmlns:p14="http://schemas.microsoft.com/office/powerpoint/2010/main" val="33129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5" name="Rectangle 4">
            <a:extLst>
              <a:ext uri="{FF2B5EF4-FFF2-40B4-BE49-F238E27FC236}">
                <a16:creationId xmlns:a16="http://schemas.microsoft.com/office/drawing/2014/main" id="{90317751-AFD4-42CB-BEBA-8CB19641CBD9}"/>
              </a:ext>
            </a:extLst>
          </p:cNvPr>
          <p:cNvSpPr/>
          <p:nvPr/>
        </p:nvSpPr>
        <p:spPr>
          <a:xfrm>
            <a:off x="5684668" y="589777"/>
            <a:ext cx="6096000" cy="1277786"/>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7. VESTIBULAR – </a:t>
            </a:r>
            <a:r>
              <a:rPr lang="en-GB" dirty="0">
                <a:latin typeface="Arial" panose="020B0604020202020204" pitchFamily="34" charset="0"/>
                <a:ea typeface="Calibri" panose="020F0502020204030204" pitchFamily="34" charset="0"/>
                <a:cs typeface="Times New Roman" panose="02020603050405020304" pitchFamily="18" charset="0"/>
              </a:rPr>
              <a:t>This is the sense that is responsible for detecting movement and gravity and is located in our inner ear. This sense gives us BALANCE and COORDINATION</a:t>
            </a:r>
            <a:r>
              <a:rPr lang="en-GB" dirty="0" smtClean="0">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B5A813FD-56F0-49E7-942B-2D4F1A90853C}"/>
              </a:ext>
            </a:extLst>
          </p:cNvPr>
          <p:cNvPicPr>
            <a:picLocks noChangeAspect="1"/>
          </p:cNvPicPr>
          <p:nvPr/>
        </p:nvPicPr>
        <p:blipFill>
          <a:blip r:embed="rId3"/>
          <a:stretch>
            <a:fillRect/>
          </a:stretch>
        </p:blipFill>
        <p:spPr>
          <a:xfrm>
            <a:off x="1203664" y="847401"/>
            <a:ext cx="3581400" cy="4257675"/>
          </a:xfrm>
          <a:prstGeom prst="rect">
            <a:avLst/>
          </a:prstGeom>
        </p:spPr>
      </p:pic>
    </p:spTree>
    <p:extLst>
      <p:ext uri="{BB962C8B-B14F-4D97-AF65-F5344CB8AC3E}">
        <p14:creationId xmlns:p14="http://schemas.microsoft.com/office/powerpoint/2010/main" val="3181952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7" name="Rectangle 6">
            <a:extLst>
              <a:ext uri="{FF2B5EF4-FFF2-40B4-BE49-F238E27FC236}">
                <a16:creationId xmlns:a16="http://schemas.microsoft.com/office/drawing/2014/main" id="{6288BDCE-9177-40F3-BD5F-D2B642CF2AD3}"/>
              </a:ext>
            </a:extLst>
          </p:cNvPr>
          <p:cNvSpPr/>
          <p:nvPr/>
        </p:nvSpPr>
        <p:spPr>
          <a:xfrm>
            <a:off x="1012460" y="647676"/>
            <a:ext cx="6096000" cy="1779333"/>
          </a:xfrm>
          <a:prstGeom prst="rect">
            <a:avLst/>
          </a:prstGeom>
        </p:spPr>
        <p:txBody>
          <a:bodyPr>
            <a:spAutoFit/>
          </a:bodyPr>
          <a:lstStyle/>
          <a:p>
            <a:pPr>
              <a:lnSpc>
                <a:spcPct val="107000"/>
              </a:lnSpc>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8. INTEROCEPTION – </a:t>
            </a:r>
            <a:r>
              <a:rPr lang="en-GB" dirty="0">
                <a:latin typeface="Arial" panose="020B0604020202020204" pitchFamily="34" charset="0"/>
                <a:ea typeface="Calibri" panose="020F0502020204030204" pitchFamily="34" charset="0"/>
                <a:cs typeface="Times New Roman" panose="02020603050405020304" pitchFamily="18" charset="0"/>
              </a:rPr>
              <a:t>This is how we interpret signals from our internal organs. For example: hunger, thirst, needing the toilet and feeling poorly.</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i="1" dirty="0">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0AB3AEE1-3823-4BEC-B2B0-E0022D21BDFB}"/>
              </a:ext>
            </a:extLst>
          </p:cNvPr>
          <p:cNvPicPr>
            <a:picLocks noChangeAspect="1"/>
          </p:cNvPicPr>
          <p:nvPr/>
        </p:nvPicPr>
        <p:blipFill>
          <a:blip r:embed="rId3"/>
          <a:stretch>
            <a:fillRect/>
          </a:stretch>
        </p:blipFill>
        <p:spPr>
          <a:xfrm>
            <a:off x="1878658" y="2340700"/>
            <a:ext cx="2593134" cy="26003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18092" t="12458" r="18750" b="12937"/>
          <a:stretch/>
        </p:blipFill>
        <p:spPr>
          <a:xfrm>
            <a:off x="6969262" y="1102618"/>
            <a:ext cx="3828173" cy="3768353"/>
          </a:xfrm>
          <a:prstGeom prst="rect">
            <a:avLst/>
          </a:prstGeom>
        </p:spPr>
      </p:pic>
    </p:spTree>
    <p:extLst>
      <p:ext uri="{BB962C8B-B14F-4D97-AF65-F5344CB8AC3E}">
        <p14:creationId xmlns:p14="http://schemas.microsoft.com/office/powerpoint/2010/main" val="2666812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977"/>
            <a:ext cx="12192000" cy="6884618"/>
          </a:xfrm>
          <a:prstGeom prst="rect">
            <a:avLst/>
          </a:prstGeom>
          <a:noFill/>
          <a:ln>
            <a:noFill/>
          </a:ln>
        </p:spPr>
      </p:pic>
      <p:sp>
        <p:nvSpPr>
          <p:cNvPr id="5" name="Rectangle 4"/>
          <p:cNvSpPr/>
          <p:nvPr/>
        </p:nvSpPr>
        <p:spPr>
          <a:xfrm>
            <a:off x="936567" y="383656"/>
            <a:ext cx="10169237" cy="1512273"/>
          </a:xfrm>
          <a:prstGeom prst="rect">
            <a:avLst/>
          </a:prstGeom>
        </p:spPr>
        <p:txBody>
          <a:bodyPr wrap="square">
            <a:spAutoFit/>
          </a:bodyPr>
          <a:lstStyle/>
          <a:p>
            <a:pPr>
              <a:lnSpc>
                <a:spcPct val="107000"/>
              </a:lnSpc>
              <a:spcAft>
                <a:spcPts val="800"/>
              </a:spcAft>
            </a:pPr>
            <a:r>
              <a:rPr lang="en-GB" sz="1600" dirty="0">
                <a:latin typeface="Open Sans" panose="020B0606030504020204" pitchFamily="34" charset="0"/>
                <a:ea typeface="Open Sans" panose="020B0606030504020204" pitchFamily="34" charset="0"/>
                <a:cs typeface="Open Sans" panose="020B0606030504020204" pitchFamily="34" charset="0"/>
              </a:rPr>
              <a:t>Our brains continuously take in sensory information to make sense of what going on around us. When our sensory processing is working as it should, it is a highly complex system that allows us to function. It is a neurological process of organising our senses.   Our brain process information, prioritises what’s important and triggers an appropriate response.</a:t>
            </a:r>
          </a:p>
          <a:p>
            <a:pPr>
              <a:lnSpc>
                <a:spcPct val="107000"/>
              </a:lnSpc>
              <a:spcAft>
                <a:spcPts val="800"/>
              </a:spcAft>
            </a:pPr>
            <a:r>
              <a:rPr lang="en-GB" sz="1600" b="1" i="1" dirty="0">
                <a:latin typeface="Open Sans" panose="020B0606030504020204" pitchFamily="34" charset="0"/>
                <a:ea typeface="Open Sans" panose="020B0606030504020204" pitchFamily="34" charset="0"/>
                <a:cs typeface="Open Sans" panose="020B0606030504020204" pitchFamily="34" charset="0"/>
              </a:rPr>
              <a:t> </a:t>
            </a:r>
            <a:endParaRPr lang="en-GB" sz="1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061" y="1699535"/>
            <a:ext cx="3294952" cy="261753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57816" y="2011607"/>
            <a:ext cx="3344164" cy="2237063"/>
          </a:xfrm>
          <a:prstGeom prst="rect">
            <a:avLst/>
          </a:prstGeom>
        </p:spPr>
      </p:pic>
      <p:sp>
        <p:nvSpPr>
          <p:cNvPr id="8" name="Rectangle 7"/>
          <p:cNvSpPr/>
          <p:nvPr/>
        </p:nvSpPr>
        <p:spPr>
          <a:xfrm>
            <a:off x="1119447" y="4755901"/>
            <a:ext cx="10366920" cy="863378"/>
          </a:xfrm>
          <a:prstGeom prst="rect">
            <a:avLst/>
          </a:prstGeom>
        </p:spPr>
        <p:txBody>
          <a:bodyPr wrap="square">
            <a:spAutoFit/>
          </a:bodyPr>
          <a:lstStyle/>
          <a:p>
            <a:pPr>
              <a:lnSpc>
                <a:spcPct val="107000"/>
              </a:lnSpc>
              <a:spcAft>
                <a:spcPts val="800"/>
              </a:spcAft>
            </a:pPr>
            <a:r>
              <a:rPr lang="en-GB" sz="1600" dirty="0">
                <a:latin typeface="Open Sans" panose="020B0606030504020204" pitchFamily="34" charset="0"/>
                <a:ea typeface="Open Sans" panose="020B0606030504020204" pitchFamily="34" charset="0"/>
                <a:cs typeface="Open Sans" panose="020B0606030504020204" pitchFamily="34" charset="0"/>
              </a:rPr>
              <a:t>The brain locates, sorts and orders sensations, somewhat like a policeman directs moving cars. When sensations flow in a well organised, integrated manner, the brain uses those sensations to form perceptions, behaviours and learning. When the flow of sensations is disorganised, life can be like a rush-hour traffic jam. </a:t>
            </a:r>
          </a:p>
        </p:txBody>
      </p:sp>
      <p:pic>
        <p:nvPicPr>
          <p:cNvPr id="9" name="Picture 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658367" y="2214609"/>
            <a:ext cx="2381082" cy="1587388"/>
          </a:xfrm>
          <a:prstGeom prst="rect">
            <a:avLst/>
          </a:prstGeom>
        </p:spPr>
      </p:pic>
    </p:spTree>
    <p:extLst>
      <p:ext uri="{BB962C8B-B14F-4D97-AF65-F5344CB8AC3E}">
        <p14:creationId xmlns:p14="http://schemas.microsoft.com/office/powerpoint/2010/main" val="1355725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88519E6D-FB24-4EA2-9E49-92C066A7FE0B}"/>
              </a:ext>
            </a:extLst>
          </p:cNvPr>
          <p:cNvSpPr txBox="1"/>
          <p:nvPr/>
        </p:nvSpPr>
        <p:spPr>
          <a:xfrm>
            <a:off x="8307002" y="591967"/>
            <a:ext cx="3580197" cy="1066800"/>
          </a:xfrm>
          <a:prstGeom prst="rect">
            <a:avLst/>
          </a:prstGeom>
          <a:noFill/>
        </p:spPr>
        <p:txBody>
          <a:bodyPr wrap="square" rtlCol="0">
            <a:noAutofit/>
          </a:bodyPr>
          <a:lstStyle/>
          <a:p>
            <a:pPr>
              <a:spcAft>
                <a:spcPts val="0"/>
              </a:spcAft>
            </a:pPr>
            <a:r>
              <a:rPr lang="en-GB" b="1" kern="1200" dirty="0">
                <a:solidFill>
                  <a:srgbClr val="002060"/>
                </a:solidFill>
                <a:effectLst/>
                <a:latin typeface="Arial" panose="020B0604020202020204" pitchFamily="34" charset="0"/>
                <a:ea typeface="Times New Roman" panose="02020603050405020304" pitchFamily="18" charset="0"/>
              </a:rPr>
              <a:t>Hypersensitive</a:t>
            </a:r>
            <a:endParaRPr lang="en-GB" dirty="0">
              <a:effectLst/>
              <a:latin typeface="Times New Roman" panose="02020603050405020304" pitchFamily="18" charset="0"/>
              <a:ea typeface="Times New Roman" panose="02020603050405020304" pitchFamily="18" charset="0"/>
            </a:endParaRPr>
          </a:p>
          <a:p>
            <a:pPr>
              <a:spcAft>
                <a:spcPts val="0"/>
              </a:spcAft>
            </a:pPr>
            <a:r>
              <a:rPr lang="en-GB" kern="1200" dirty="0">
                <a:solidFill>
                  <a:srgbClr val="002060"/>
                </a:solidFill>
                <a:effectLst/>
                <a:latin typeface="Arial" panose="020B0604020202020204" pitchFamily="34" charset="0"/>
                <a:ea typeface="Times New Roman" panose="02020603050405020304" pitchFamily="18" charset="0"/>
              </a:rPr>
              <a:t>  -  Over stimulated</a:t>
            </a:r>
            <a:endParaRPr lang="en-GB" dirty="0">
              <a:effectLst/>
              <a:latin typeface="Times New Roman" panose="02020603050405020304" pitchFamily="18" charset="0"/>
              <a:ea typeface="Times New Roman" panose="02020603050405020304" pitchFamily="18" charset="0"/>
            </a:endParaRPr>
          </a:p>
          <a:p>
            <a:pPr marL="457200" indent="-228600">
              <a:lnSpc>
                <a:spcPct val="107000"/>
              </a:lnSpc>
              <a:spcAft>
                <a:spcPts val="0"/>
              </a:spcAft>
              <a:tabLst>
                <a:tab pos="457200" algn="l"/>
              </a:tabLst>
            </a:pPr>
            <a:r>
              <a:rPr lang="en-GB" kern="1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Over sensitive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228600">
              <a:lnSpc>
                <a:spcPct val="107000"/>
              </a:lnSpc>
              <a:spcAft>
                <a:spcPts val="0"/>
              </a:spcAft>
              <a:tabLst>
                <a:tab pos="457200" algn="l"/>
              </a:tabLst>
            </a:pPr>
            <a:r>
              <a:rPr lang="en-GB" kern="1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Sensory avoider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44B3EB3-3DA3-4152-9046-133A18776D23}"/>
              </a:ext>
            </a:extLst>
          </p:cNvPr>
          <p:cNvSpPr txBox="1"/>
          <p:nvPr/>
        </p:nvSpPr>
        <p:spPr>
          <a:xfrm>
            <a:off x="651137" y="589130"/>
            <a:ext cx="4953526" cy="1243482"/>
          </a:xfrm>
          <a:prstGeom prst="rect">
            <a:avLst/>
          </a:prstGeom>
          <a:noFill/>
        </p:spPr>
        <p:txBody>
          <a:bodyPr wrap="square" rtlCol="0">
            <a:spAutoFit/>
          </a:bodyPr>
          <a:lstStyle/>
          <a:p>
            <a:pPr>
              <a:spcAft>
                <a:spcPts val="0"/>
              </a:spcAft>
            </a:pPr>
            <a:r>
              <a:rPr lang="en-GB" b="1" kern="1200" dirty="0">
                <a:solidFill>
                  <a:srgbClr val="002060"/>
                </a:solidFill>
                <a:effectLst/>
                <a:latin typeface="Arial" panose="020B0604020202020204" pitchFamily="34" charset="0"/>
                <a:ea typeface="Times New Roman" panose="02020603050405020304" pitchFamily="18" charset="0"/>
              </a:rPr>
              <a:t>Hyposensitive</a:t>
            </a:r>
            <a:endParaRPr lang="en-GB" dirty="0">
              <a:effectLst/>
              <a:latin typeface="Times New Roman" panose="02020603050405020304" pitchFamily="18" charset="0"/>
              <a:ea typeface="Times New Roman" panose="02020603050405020304" pitchFamily="18" charset="0"/>
            </a:endParaRPr>
          </a:p>
          <a:p>
            <a:pPr marL="342900" lvl="0" indent="-342900">
              <a:lnSpc>
                <a:spcPct val="107000"/>
              </a:lnSpc>
              <a:spcAft>
                <a:spcPts val="0"/>
              </a:spcAft>
              <a:buFont typeface="Times New Roman" panose="02020603050405020304" pitchFamily="18" charset="0"/>
              <a:buChar char="-"/>
              <a:tabLst>
                <a:tab pos="457200" algn="l"/>
              </a:tabLst>
            </a:pPr>
            <a:r>
              <a:rPr lang="en-GB" kern="1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Under stimulated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Times New Roman" panose="02020603050405020304" pitchFamily="18" charset="0"/>
              <a:buChar char="-"/>
              <a:tabLst>
                <a:tab pos="457200" algn="l"/>
              </a:tabLst>
            </a:pPr>
            <a:r>
              <a:rPr lang="en-GB" kern="1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Under sensitive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Times New Roman" panose="02020603050405020304" pitchFamily="18" charset="0"/>
              <a:buChar char="-"/>
              <a:tabLst>
                <a:tab pos="457200" algn="l"/>
              </a:tabLst>
            </a:pPr>
            <a:r>
              <a:rPr lang="en-GB" kern="1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Sensory seeker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5" name="Group 4"/>
          <p:cNvGrpSpPr/>
          <p:nvPr/>
        </p:nvGrpSpPr>
        <p:grpSpPr>
          <a:xfrm>
            <a:off x="870013" y="2274307"/>
            <a:ext cx="7954391" cy="3364248"/>
            <a:chOff x="879962" y="2222432"/>
            <a:chExt cx="7954391" cy="3364248"/>
          </a:xfrm>
        </p:grpSpPr>
        <p:sp>
          <p:nvSpPr>
            <p:cNvPr id="19" name="Cylinder 18">
              <a:extLst>
                <a:ext uri="{FF2B5EF4-FFF2-40B4-BE49-F238E27FC236}">
                  <a16:creationId xmlns:a16="http://schemas.microsoft.com/office/drawing/2014/main" id="{FC9D33F0-8BEF-408A-9563-FB45637892E7}"/>
                </a:ext>
              </a:extLst>
            </p:cNvPr>
            <p:cNvSpPr/>
            <p:nvPr/>
          </p:nvSpPr>
          <p:spPr>
            <a:xfrm>
              <a:off x="1208751" y="3721707"/>
              <a:ext cx="1634972" cy="1864973"/>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0835ACE-54C1-4F1E-99C6-4AAD03414F61}"/>
                </a:ext>
              </a:extLst>
            </p:cNvPr>
            <p:cNvSpPr txBox="1"/>
            <p:nvPr/>
          </p:nvSpPr>
          <p:spPr>
            <a:xfrm>
              <a:off x="879962" y="2222432"/>
              <a:ext cx="7954391" cy="2308324"/>
            </a:xfrm>
            <a:prstGeom prst="rect">
              <a:avLst/>
            </a:prstGeom>
            <a:noFill/>
          </p:spPr>
          <p:txBody>
            <a:bodyPr wrap="square" rtlCol="0">
              <a:spAutoFit/>
            </a:bodyPr>
            <a:lstStyle/>
            <a:p>
              <a:r>
                <a:rPr lang="en-GB" sz="1600" dirty="0" smtClean="0">
                  <a:latin typeface="Open Sans" panose="020B0606030504020204" pitchFamily="34" charset="0"/>
                  <a:ea typeface="Open Sans" panose="020B0606030504020204" pitchFamily="34" charset="0"/>
                  <a:cs typeface="Open Sans" panose="020B0606030504020204" pitchFamily="34" charset="0"/>
                </a:rPr>
                <a:t>Ayres </a:t>
              </a:r>
              <a:r>
                <a:rPr lang="en-GB" sz="1600" dirty="0">
                  <a:latin typeface="Open Sans" panose="020B0606030504020204" pitchFamily="34" charset="0"/>
                  <a:ea typeface="Open Sans" panose="020B0606030504020204" pitchFamily="34" charset="0"/>
                  <a:cs typeface="Open Sans" panose="020B0606030504020204" pitchFamily="34" charset="0"/>
                </a:rPr>
                <a:t>talked about the “Just Right” state of function in our nervous system and that finding this “Just Right” state was </a:t>
              </a:r>
              <a:r>
                <a:rPr lang="en-GB" sz="1600" b="1" dirty="0">
                  <a:latin typeface="Open Sans" panose="020B0606030504020204" pitchFamily="34" charset="0"/>
                  <a:ea typeface="Open Sans" panose="020B0606030504020204" pitchFamily="34" charset="0"/>
                  <a:cs typeface="Open Sans" panose="020B0606030504020204" pitchFamily="34" charset="0"/>
                </a:rPr>
                <a:t>regulation</a:t>
              </a:r>
              <a:r>
                <a:rPr lang="en-GB" sz="1600" dirty="0">
                  <a:latin typeface="Open Sans" panose="020B0606030504020204" pitchFamily="34" charset="0"/>
                  <a:ea typeface="Open Sans" panose="020B0606030504020204" pitchFamily="34" charset="0"/>
                  <a:cs typeface="Open Sans" panose="020B0606030504020204" pitchFamily="34" charset="0"/>
                </a:rPr>
                <a:t>. What she meant was </a:t>
              </a:r>
              <a:r>
                <a:rPr lang="en-GB" sz="1600" b="1" dirty="0">
                  <a:latin typeface="Open Sans" panose="020B0606030504020204" pitchFamily="34" charset="0"/>
                  <a:ea typeface="Open Sans" panose="020B0606030504020204" pitchFamily="34" charset="0"/>
                  <a:cs typeface="Open Sans" panose="020B0606030504020204" pitchFamily="34" charset="0"/>
                </a:rPr>
                <a:t>just enough sensory input in each of our sensory systems </a:t>
              </a:r>
              <a:r>
                <a:rPr lang="en-GB" sz="1600" dirty="0">
                  <a:latin typeface="Open Sans" panose="020B0606030504020204" pitchFamily="34" charset="0"/>
                  <a:ea typeface="Open Sans" panose="020B0606030504020204" pitchFamily="34" charset="0"/>
                  <a:cs typeface="Open Sans" panose="020B0606030504020204" pitchFamily="34" charset="0"/>
                </a:rPr>
                <a:t>and like everything else this is </a:t>
              </a:r>
              <a:r>
                <a:rPr lang="en-GB" sz="1600" b="1" dirty="0">
                  <a:latin typeface="Open Sans" panose="020B0606030504020204" pitchFamily="34" charset="0"/>
                  <a:ea typeface="Open Sans" panose="020B0606030504020204" pitchFamily="34" charset="0"/>
                  <a:cs typeface="Open Sans" panose="020B0606030504020204" pitchFamily="34" charset="0"/>
                </a:rPr>
                <a:t>personal </a:t>
              </a:r>
              <a:r>
                <a:rPr lang="en-GB" sz="1600" dirty="0">
                  <a:latin typeface="Open Sans" panose="020B0606030504020204" pitchFamily="34" charset="0"/>
                  <a:ea typeface="Open Sans" panose="020B0606030504020204" pitchFamily="34" charset="0"/>
                  <a:cs typeface="Open Sans" panose="020B0606030504020204" pitchFamily="34" charset="0"/>
                </a:rPr>
                <a:t>to us.</a:t>
              </a: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i="1" dirty="0"/>
                <a:t>Let’s think about Sensory Cups </a:t>
              </a:r>
            </a:p>
          </p:txBody>
        </p:sp>
      </p:grpSp>
      <p:cxnSp>
        <p:nvCxnSpPr>
          <p:cNvPr id="27" name="Straight Arrow Connector 26">
            <a:extLst>
              <a:ext uri="{FF2B5EF4-FFF2-40B4-BE49-F238E27FC236}">
                <a16:creationId xmlns:a16="http://schemas.microsoft.com/office/drawing/2014/main" id="{A1765059-E023-4759-92C1-EA5CA724801B}"/>
              </a:ext>
            </a:extLst>
          </p:cNvPr>
          <p:cNvCxnSpPr/>
          <p:nvPr/>
        </p:nvCxnSpPr>
        <p:spPr>
          <a:xfrm flipH="1">
            <a:off x="3566716" y="723636"/>
            <a:ext cx="1100831" cy="11141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B42E4BF-BD9E-4E47-B4D4-0FB208992841}"/>
              </a:ext>
            </a:extLst>
          </p:cNvPr>
          <p:cNvCxnSpPr>
            <a:cxnSpLocks/>
          </p:cNvCxnSpPr>
          <p:nvPr/>
        </p:nvCxnSpPr>
        <p:spPr>
          <a:xfrm>
            <a:off x="6772606" y="714943"/>
            <a:ext cx="1100831" cy="11141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20" name="Group 19"/>
          <p:cNvGrpSpPr/>
          <p:nvPr/>
        </p:nvGrpSpPr>
        <p:grpSpPr>
          <a:xfrm>
            <a:off x="4043513" y="3775595"/>
            <a:ext cx="2308488" cy="2211253"/>
            <a:chOff x="4043513" y="3775595"/>
            <a:chExt cx="2308488" cy="2211253"/>
          </a:xfrm>
        </p:grpSpPr>
        <p:grpSp>
          <p:nvGrpSpPr>
            <p:cNvPr id="8" name="Group 7"/>
            <p:cNvGrpSpPr/>
            <p:nvPr/>
          </p:nvGrpSpPr>
          <p:grpSpPr>
            <a:xfrm>
              <a:off x="4043513" y="3775595"/>
              <a:ext cx="1760272" cy="1766695"/>
              <a:chOff x="4043513" y="3775595"/>
              <a:chExt cx="1760272" cy="1766695"/>
            </a:xfrm>
          </p:grpSpPr>
          <p:grpSp>
            <p:nvGrpSpPr>
              <p:cNvPr id="16" name="Group 15">
                <a:extLst>
                  <a:ext uri="{FF2B5EF4-FFF2-40B4-BE49-F238E27FC236}">
                    <a16:creationId xmlns:a16="http://schemas.microsoft.com/office/drawing/2014/main" id="{7FED7440-BD07-4CE3-B120-EECA152A7AD5}"/>
                  </a:ext>
                </a:extLst>
              </p:cNvPr>
              <p:cNvGrpSpPr/>
              <p:nvPr/>
            </p:nvGrpSpPr>
            <p:grpSpPr>
              <a:xfrm>
                <a:off x="4361495" y="3775595"/>
                <a:ext cx="1411550" cy="1766695"/>
                <a:chOff x="2019563" y="4040359"/>
                <a:chExt cx="1411550" cy="1766695"/>
              </a:xfrm>
            </p:grpSpPr>
            <p:sp>
              <p:nvSpPr>
                <p:cNvPr id="9" name="Cylinder 8">
                  <a:extLst>
                    <a:ext uri="{FF2B5EF4-FFF2-40B4-BE49-F238E27FC236}">
                      <a16:creationId xmlns:a16="http://schemas.microsoft.com/office/drawing/2014/main" id="{ABC23CE3-5189-49EB-BEDA-7BB90E4434DD}"/>
                    </a:ext>
                  </a:extLst>
                </p:cNvPr>
                <p:cNvSpPr/>
                <p:nvPr/>
              </p:nvSpPr>
              <p:spPr>
                <a:xfrm>
                  <a:off x="2019563" y="4040359"/>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ylinder 11">
                  <a:extLst>
                    <a:ext uri="{FF2B5EF4-FFF2-40B4-BE49-F238E27FC236}">
                      <a16:creationId xmlns:a16="http://schemas.microsoft.com/office/drawing/2014/main" id="{EA5754E0-A183-4312-802D-60C528E62F3E}"/>
                    </a:ext>
                  </a:extLst>
                </p:cNvPr>
                <p:cNvSpPr/>
                <p:nvPr/>
              </p:nvSpPr>
              <p:spPr>
                <a:xfrm>
                  <a:off x="2032193" y="4572002"/>
                  <a:ext cx="1390042" cy="1208025"/>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
            <p:nvSpPr>
              <p:cNvPr id="22" name="TextBox 21">
                <a:extLst>
                  <a:ext uri="{FF2B5EF4-FFF2-40B4-BE49-F238E27FC236}">
                    <a16:creationId xmlns:a16="http://schemas.microsoft.com/office/drawing/2014/main" id="{4E6CC36C-2A4E-4243-866E-4D2B6370F60E}"/>
                  </a:ext>
                </a:extLst>
              </p:cNvPr>
              <p:cNvSpPr txBox="1"/>
              <p:nvPr/>
            </p:nvSpPr>
            <p:spPr>
              <a:xfrm>
                <a:off x="4330754" y="4750645"/>
                <a:ext cx="1473031" cy="369332"/>
              </a:xfrm>
              <a:prstGeom prst="rect">
                <a:avLst/>
              </a:prstGeom>
              <a:noFill/>
            </p:spPr>
            <p:txBody>
              <a:bodyPr wrap="square" rtlCol="0">
                <a:spAutoFit/>
              </a:bodyPr>
              <a:lstStyle/>
              <a:p>
                <a:r>
                  <a:rPr lang="en-GB" dirty="0"/>
                  <a:t>Sensory input</a:t>
                </a:r>
              </a:p>
            </p:txBody>
          </p:sp>
          <p:cxnSp>
            <p:nvCxnSpPr>
              <p:cNvPr id="30" name="Straight Connector 29">
                <a:extLst>
                  <a:ext uri="{FF2B5EF4-FFF2-40B4-BE49-F238E27FC236}">
                    <a16:creationId xmlns:a16="http://schemas.microsoft.com/office/drawing/2014/main" id="{29C98843-1F96-4F11-B78E-3EBFD7221129}"/>
                  </a:ext>
                </a:extLst>
              </p:cNvPr>
              <p:cNvCxnSpPr/>
              <p:nvPr/>
            </p:nvCxnSpPr>
            <p:spPr>
              <a:xfrm flipH="1">
                <a:off x="4043513" y="4447713"/>
                <a:ext cx="57448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3110DEF8-2625-4C9B-8C03-C335032355D3}"/>
                </a:ext>
              </a:extLst>
            </p:cNvPr>
            <p:cNvSpPr txBox="1"/>
            <p:nvPr/>
          </p:nvSpPr>
          <p:spPr>
            <a:xfrm>
              <a:off x="4489993" y="5617516"/>
              <a:ext cx="1862008" cy="369332"/>
            </a:xfrm>
            <a:prstGeom prst="rect">
              <a:avLst/>
            </a:prstGeom>
            <a:noFill/>
          </p:spPr>
          <p:txBody>
            <a:bodyPr wrap="square" rtlCol="0">
              <a:spAutoFit/>
            </a:bodyPr>
            <a:lstStyle/>
            <a:p>
              <a:r>
                <a:rPr lang="en-GB" b="1" dirty="0"/>
                <a:t>Just Right!</a:t>
              </a:r>
            </a:p>
          </p:txBody>
        </p:sp>
      </p:grpSp>
      <p:grpSp>
        <p:nvGrpSpPr>
          <p:cNvPr id="26" name="Group 25"/>
          <p:cNvGrpSpPr/>
          <p:nvPr/>
        </p:nvGrpSpPr>
        <p:grpSpPr>
          <a:xfrm>
            <a:off x="5979139" y="3775595"/>
            <a:ext cx="2044261" cy="2207726"/>
            <a:chOff x="5979139" y="3775595"/>
            <a:chExt cx="2044261" cy="2207726"/>
          </a:xfrm>
        </p:grpSpPr>
        <p:grpSp>
          <p:nvGrpSpPr>
            <p:cNvPr id="15" name="Group 14"/>
            <p:cNvGrpSpPr/>
            <p:nvPr/>
          </p:nvGrpSpPr>
          <p:grpSpPr>
            <a:xfrm>
              <a:off x="5979139" y="3775595"/>
              <a:ext cx="1655285" cy="1766695"/>
              <a:chOff x="5979139" y="3775595"/>
              <a:chExt cx="1655285" cy="1766695"/>
            </a:xfrm>
          </p:grpSpPr>
          <p:grpSp>
            <p:nvGrpSpPr>
              <p:cNvPr id="17" name="Group 16">
                <a:extLst>
                  <a:ext uri="{FF2B5EF4-FFF2-40B4-BE49-F238E27FC236}">
                    <a16:creationId xmlns:a16="http://schemas.microsoft.com/office/drawing/2014/main" id="{6C4E85E6-CC5E-4618-B128-A3BAC5206863}"/>
                  </a:ext>
                </a:extLst>
              </p:cNvPr>
              <p:cNvGrpSpPr/>
              <p:nvPr/>
            </p:nvGrpSpPr>
            <p:grpSpPr>
              <a:xfrm>
                <a:off x="6181712" y="3775595"/>
                <a:ext cx="1411550" cy="1766695"/>
                <a:chOff x="4193113" y="4024843"/>
                <a:chExt cx="1411550" cy="1766695"/>
              </a:xfrm>
            </p:grpSpPr>
            <p:sp>
              <p:nvSpPr>
                <p:cNvPr id="10" name="Cylinder 9">
                  <a:extLst>
                    <a:ext uri="{FF2B5EF4-FFF2-40B4-BE49-F238E27FC236}">
                      <a16:creationId xmlns:a16="http://schemas.microsoft.com/office/drawing/2014/main" id="{435D221E-657A-49D6-B91E-AC52E6D1A163}"/>
                    </a:ext>
                  </a:extLst>
                </p:cNvPr>
                <p:cNvSpPr/>
                <p:nvPr/>
              </p:nvSpPr>
              <p:spPr>
                <a:xfrm>
                  <a:off x="4193113" y="4024843"/>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ylinder 12">
                  <a:extLst>
                    <a:ext uri="{FF2B5EF4-FFF2-40B4-BE49-F238E27FC236}">
                      <a16:creationId xmlns:a16="http://schemas.microsoft.com/office/drawing/2014/main" id="{1BD1D2BB-F92A-4E36-8149-D5E223253585}"/>
                    </a:ext>
                  </a:extLst>
                </p:cNvPr>
                <p:cNvSpPr/>
                <p:nvPr/>
              </p:nvSpPr>
              <p:spPr>
                <a:xfrm>
                  <a:off x="4203867" y="5184559"/>
                  <a:ext cx="1390042" cy="496046"/>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
            <p:nvSpPr>
              <p:cNvPr id="23" name="Rectangle 22">
                <a:extLst>
                  <a:ext uri="{FF2B5EF4-FFF2-40B4-BE49-F238E27FC236}">
                    <a16:creationId xmlns:a16="http://schemas.microsoft.com/office/drawing/2014/main" id="{688BD2EE-FC56-4641-89C3-7C6FC544C3FF}"/>
                  </a:ext>
                </a:extLst>
              </p:cNvPr>
              <p:cNvSpPr/>
              <p:nvPr/>
            </p:nvSpPr>
            <p:spPr>
              <a:xfrm>
                <a:off x="6161392" y="5043759"/>
                <a:ext cx="1473032" cy="369332"/>
              </a:xfrm>
              <a:prstGeom prst="rect">
                <a:avLst/>
              </a:prstGeom>
            </p:spPr>
            <p:txBody>
              <a:bodyPr wrap="none">
                <a:spAutoFit/>
              </a:bodyPr>
              <a:lstStyle/>
              <a:p>
                <a:r>
                  <a:rPr lang="en-GB" dirty="0"/>
                  <a:t>Sensory input</a:t>
                </a:r>
              </a:p>
            </p:txBody>
          </p:sp>
          <p:cxnSp>
            <p:nvCxnSpPr>
              <p:cNvPr id="31" name="Straight Connector 30">
                <a:extLst>
                  <a:ext uri="{FF2B5EF4-FFF2-40B4-BE49-F238E27FC236}">
                    <a16:creationId xmlns:a16="http://schemas.microsoft.com/office/drawing/2014/main" id="{FEB3C651-6BA5-474C-B89C-9A2889A70484}"/>
                  </a:ext>
                </a:extLst>
              </p:cNvPr>
              <p:cNvCxnSpPr/>
              <p:nvPr/>
            </p:nvCxnSpPr>
            <p:spPr>
              <a:xfrm flipH="1">
                <a:off x="5979139" y="4465468"/>
                <a:ext cx="57448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4" name="TextBox 33">
              <a:extLst>
                <a:ext uri="{FF2B5EF4-FFF2-40B4-BE49-F238E27FC236}">
                  <a16:creationId xmlns:a16="http://schemas.microsoft.com/office/drawing/2014/main" id="{DF2F1924-7983-4220-B01A-1463ABFE7C11}"/>
                </a:ext>
              </a:extLst>
            </p:cNvPr>
            <p:cNvSpPr txBox="1"/>
            <p:nvPr/>
          </p:nvSpPr>
          <p:spPr>
            <a:xfrm>
              <a:off x="6161392" y="5613989"/>
              <a:ext cx="1862008" cy="369332"/>
            </a:xfrm>
            <a:prstGeom prst="rect">
              <a:avLst/>
            </a:prstGeom>
            <a:noFill/>
          </p:spPr>
          <p:txBody>
            <a:bodyPr wrap="square" rtlCol="0">
              <a:spAutoFit/>
            </a:bodyPr>
            <a:lstStyle/>
            <a:p>
              <a:r>
                <a:rPr lang="en-GB" b="1" dirty="0"/>
                <a:t>Hyposensitive</a:t>
              </a:r>
            </a:p>
          </p:txBody>
        </p:sp>
      </p:grpSp>
      <p:grpSp>
        <p:nvGrpSpPr>
          <p:cNvPr id="29" name="Group 28"/>
          <p:cNvGrpSpPr/>
          <p:nvPr/>
        </p:nvGrpSpPr>
        <p:grpSpPr>
          <a:xfrm>
            <a:off x="7827499" y="3600411"/>
            <a:ext cx="2009819" cy="2399611"/>
            <a:chOff x="7774565" y="3585855"/>
            <a:chExt cx="2009819" cy="2399611"/>
          </a:xfrm>
        </p:grpSpPr>
        <p:grpSp>
          <p:nvGrpSpPr>
            <p:cNvPr id="18" name="Group 17"/>
            <p:cNvGrpSpPr/>
            <p:nvPr/>
          </p:nvGrpSpPr>
          <p:grpSpPr>
            <a:xfrm>
              <a:off x="7774565" y="3585855"/>
              <a:ext cx="1596224" cy="1956436"/>
              <a:chOff x="7774565" y="3585855"/>
              <a:chExt cx="1596224" cy="1956436"/>
            </a:xfrm>
          </p:grpSpPr>
          <p:sp>
            <p:nvSpPr>
              <p:cNvPr id="11" name="Cylinder 10">
                <a:extLst>
                  <a:ext uri="{FF2B5EF4-FFF2-40B4-BE49-F238E27FC236}">
                    <a16:creationId xmlns:a16="http://schemas.microsoft.com/office/drawing/2014/main" id="{4D77E7B5-0CA8-4762-8AE2-20AE7886A416}"/>
                  </a:ext>
                </a:extLst>
              </p:cNvPr>
              <p:cNvSpPr/>
              <p:nvPr/>
            </p:nvSpPr>
            <p:spPr>
              <a:xfrm>
                <a:off x="7929237" y="3775596"/>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ylinder 13">
                <a:extLst>
                  <a:ext uri="{FF2B5EF4-FFF2-40B4-BE49-F238E27FC236}">
                    <a16:creationId xmlns:a16="http://schemas.microsoft.com/office/drawing/2014/main" id="{9A355EE0-08A1-4CA6-AB7D-51E6C294E12C}"/>
                  </a:ext>
                </a:extLst>
              </p:cNvPr>
              <p:cNvSpPr/>
              <p:nvPr/>
            </p:nvSpPr>
            <p:spPr>
              <a:xfrm>
                <a:off x="7939991" y="3585855"/>
                <a:ext cx="1390042" cy="1918240"/>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4A213FBD-7E17-46E6-8518-EE83D7B91981}"/>
                  </a:ext>
                </a:extLst>
              </p:cNvPr>
              <p:cNvSpPr/>
              <p:nvPr/>
            </p:nvSpPr>
            <p:spPr>
              <a:xfrm>
                <a:off x="7897757" y="4576425"/>
                <a:ext cx="1473032" cy="369332"/>
              </a:xfrm>
              <a:prstGeom prst="rect">
                <a:avLst/>
              </a:prstGeom>
            </p:spPr>
            <p:txBody>
              <a:bodyPr wrap="none">
                <a:spAutoFit/>
              </a:bodyPr>
              <a:lstStyle/>
              <a:p>
                <a:r>
                  <a:rPr lang="en-GB" dirty="0"/>
                  <a:t>Sensory input</a:t>
                </a:r>
              </a:p>
            </p:txBody>
          </p:sp>
          <p:cxnSp>
            <p:nvCxnSpPr>
              <p:cNvPr id="32" name="Straight Connector 31">
                <a:extLst>
                  <a:ext uri="{FF2B5EF4-FFF2-40B4-BE49-F238E27FC236}">
                    <a16:creationId xmlns:a16="http://schemas.microsoft.com/office/drawing/2014/main" id="{3A226038-2B83-4197-AD7C-7385C68652FA}"/>
                  </a:ext>
                </a:extLst>
              </p:cNvPr>
              <p:cNvCxnSpPr/>
              <p:nvPr/>
            </p:nvCxnSpPr>
            <p:spPr>
              <a:xfrm flipH="1">
                <a:off x="7774565" y="4447713"/>
                <a:ext cx="57448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id="{9775C8C3-81A7-48D9-B235-1B3CDBABB5AF}"/>
                </a:ext>
              </a:extLst>
            </p:cNvPr>
            <p:cNvSpPr txBox="1"/>
            <p:nvPr/>
          </p:nvSpPr>
          <p:spPr>
            <a:xfrm>
              <a:off x="7922376" y="5616134"/>
              <a:ext cx="1862008" cy="369332"/>
            </a:xfrm>
            <a:prstGeom prst="rect">
              <a:avLst/>
            </a:prstGeom>
            <a:noFill/>
          </p:spPr>
          <p:txBody>
            <a:bodyPr wrap="square" rtlCol="0">
              <a:spAutoFit/>
            </a:bodyPr>
            <a:lstStyle/>
            <a:p>
              <a:r>
                <a:rPr lang="en-GB" b="1" dirty="0"/>
                <a:t>Hypersensitive</a:t>
              </a:r>
            </a:p>
          </p:txBody>
        </p:sp>
      </p:grpSp>
      <p:sp>
        <p:nvSpPr>
          <p:cNvPr id="36" name="Oval 35"/>
          <p:cNvSpPr/>
          <p:nvPr/>
        </p:nvSpPr>
        <p:spPr>
          <a:xfrm>
            <a:off x="4935255" y="325677"/>
            <a:ext cx="1618366" cy="1678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Child</a:t>
            </a:r>
          </a:p>
        </p:txBody>
      </p:sp>
      <p:pic>
        <p:nvPicPr>
          <p:cNvPr id="37" name="Picture 36">
            <a:extLst>
              <a:ext uri="{FF2B5EF4-FFF2-40B4-BE49-F238E27FC236}">
                <a16:creationId xmlns:a16="http://schemas.microsoft.com/office/drawing/2014/main" id="{35395646-AAEB-42F5-9A93-5A310E6EDB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0026" y="2121762"/>
            <a:ext cx="1486702" cy="2001851"/>
          </a:xfrm>
          <a:prstGeom prst="rect">
            <a:avLst/>
          </a:prstGeom>
        </p:spPr>
      </p:pic>
    </p:spTree>
    <p:extLst>
      <p:ext uri="{BB962C8B-B14F-4D97-AF65-F5344CB8AC3E}">
        <p14:creationId xmlns:p14="http://schemas.microsoft.com/office/powerpoint/2010/main" val="22586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7897"/>
            <a:ext cx="12192000" cy="6884618"/>
          </a:xfrm>
          <a:prstGeom prst="rect">
            <a:avLst/>
          </a:prstGeom>
          <a:noFill/>
          <a:ln>
            <a:noFill/>
          </a:ln>
        </p:spPr>
      </p:pic>
      <p:grpSp>
        <p:nvGrpSpPr>
          <p:cNvPr id="6" name="Group 5"/>
          <p:cNvGrpSpPr/>
          <p:nvPr/>
        </p:nvGrpSpPr>
        <p:grpSpPr>
          <a:xfrm>
            <a:off x="814869" y="768300"/>
            <a:ext cx="10183519" cy="3039539"/>
            <a:chOff x="814869" y="768300"/>
            <a:chExt cx="10183519" cy="3039539"/>
          </a:xfrm>
        </p:grpSpPr>
        <p:sp>
          <p:nvSpPr>
            <p:cNvPr id="5" name="Rectangle 4">
              <a:extLst>
                <a:ext uri="{FF2B5EF4-FFF2-40B4-BE49-F238E27FC236}">
                  <a16:creationId xmlns:a16="http://schemas.microsoft.com/office/drawing/2014/main" id="{32C380C8-F967-4396-B7A6-48A2C8A571DE}"/>
                </a:ext>
              </a:extLst>
            </p:cNvPr>
            <p:cNvSpPr/>
            <p:nvPr/>
          </p:nvSpPr>
          <p:spPr>
            <a:xfrm>
              <a:off x="814869" y="768300"/>
              <a:ext cx="6096000" cy="1973104"/>
            </a:xfrm>
            <a:prstGeom prst="rect">
              <a:avLst/>
            </a:prstGeom>
          </p:spPr>
          <p:txBody>
            <a:bodyPr>
              <a:spAutoFit/>
            </a:bodyPr>
            <a:lstStyle/>
            <a:p>
              <a:pPr>
                <a:lnSpc>
                  <a:spcPct val="107000"/>
                </a:lnSpc>
                <a:spcAft>
                  <a:spcPts val="800"/>
                </a:spcAft>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Our children can vary in how they respond to different senses e.g. they may be </a:t>
              </a:r>
              <a:r>
                <a:rPr lang="en-GB" b="1" dirty="0">
                  <a:latin typeface="Arial" panose="020B0604020202020204" pitchFamily="34" charset="0"/>
                  <a:ea typeface="Calibri" panose="020F0502020204030204" pitchFamily="34" charset="0"/>
                  <a:cs typeface="Times New Roman" panose="02020603050405020304" pitchFamily="18" charset="0"/>
                </a:rPr>
                <a:t>hypersensitive</a:t>
              </a:r>
              <a:r>
                <a:rPr lang="en-GB" dirty="0">
                  <a:latin typeface="Arial" panose="020B0604020202020204" pitchFamily="34" charset="0"/>
                  <a:ea typeface="Calibri" panose="020F0502020204030204" pitchFamily="34" charset="0"/>
                  <a:cs typeface="Times New Roman" panose="02020603050405020304" pitchFamily="18" charset="0"/>
                </a:rPr>
                <a:t> in one sensory system and </a:t>
              </a:r>
              <a:r>
                <a:rPr lang="en-GB" b="1" dirty="0">
                  <a:latin typeface="Arial" panose="020B0604020202020204" pitchFamily="34" charset="0"/>
                  <a:ea typeface="Calibri" panose="020F0502020204030204" pitchFamily="34" charset="0"/>
                  <a:cs typeface="Times New Roman" panose="02020603050405020304" pitchFamily="18" charset="0"/>
                </a:rPr>
                <a:t>hyposensitive</a:t>
              </a:r>
              <a:r>
                <a:rPr lang="en-GB" dirty="0">
                  <a:latin typeface="Arial" panose="020B0604020202020204" pitchFamily="34" charset="0"/>
                  <a:ea typeface="Calibri" panose="020F0502020204030204" pitchFamily="34" charset="0"/>
                  <a:cs typeface="Times New Roman" panose="02020603050405020304" pitchFamily="18" charset="0"/>
                </a:rPr>
                <a:t> in another and this could change daily.  </a:t>
              </a:r>
              <a:endParaRPr lang="en-GB" dirty="0" smtClean="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dirty="0" smtClean="0">
                  <a:latin typeface="Arial" panose="020B0604020202020204" pitchFamily="34" charset="0"/>
                  <a:ea typeface="Calibri" panose="020F0502020204030204" pitchFamily="34" charset="0"/>
                  <a:cs typeface="Times New Roman" panose="02020603050405020304" pitchFamily="18" charset="0"/>
                </a:rPr>
                <a:t>They might also have bigger thresholds (i.e. a bigger cup to fill!).</a:t>
              </a:r>
              <a:endParaRPr lang="en-GB" dirty="0">
                <a:latin typeface="Arial" panose="020B0604020202020204" pitchFamily="34" charset="0"/>
                <a:ea typeface="Calibri" panose="020F0502020204030204" pitchFamily="34" charset="0"/>
                <a:cs typeface="Times New Roman" panose="02020603050405020304" pitchFamily="18" charset="0"/>
              </a:endParaRPr>
            </a:p>
          </p:txBody>
        </p:sp>
        <p:grpSp>
          <p:nvGrpSpPr>
            <p:cNvPr id="10" name="Group 9">
              <a:extLst>
                <a:ext uri="{FF2B5EF4-FFF2-40B4-BE49-F238E27FC236}">
                  <a16:creationId xmlns:a16="http://schemas.microsoft.com/office/drawing/2014/main" id="{ECD9025C-C2EA-4A26-9CA8-1B32F86FADCE}"/>
                </a:ext>
              </a:extLst>
            </p:cNvPr>
            <p:cNvGrpSpPr/>
            <p:nvPr/>
          </p:nvGrpSpPr>
          <p:grpSpPr>
            <a:xfrm>
              <a:off x="7735304" y="2717551"/>
              <a:ext cx="680727" cy="1076822"/>
              <a:chOff x="4193113" y="4024843"/>
              <a:chExt cx="1411550" cy="1766695"/>
            </a:xfrm>
          </p:grpSpPr>
          <p:sp>
            <p:nvSpPr>
              <p:cNvPr id="11" name="Cylinder 10">
                <a:extLst>
                  <a:ext uri="{FF2B5EF4-FFF2-40B4-BE49-F238E27FC236}">
                    <a16:creationId xmlns:a16="http://schemas.microsoft.com/office/drawing/2014/main" id="{491C9313-D93E-4BEB-B7DD-EE9C5C3EA768}"/>
                  </a:ext>
                </a:extLst>
              </p:cNvPr>
              <p:cNvSpPr/>
              <p:nvPr/>
            </p:nvSpPr>
            <p:spPr>
              <a:xfrm>
                <a:off x="4193113" y="4024843"/>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ylinder 11">
                <a:extLst>
                  <a:ext uri="{FF2B5EF4-FFF2-40B4-BE49-F238E27FC236}">
                    <a16:creationId xmlns:a16="http://schemas.microsoft.com/office/drawing/2014/main" id="{C98F314F-FB7D-4033-BC43-AD285A213A20}"/>
                  </a:ext>
                </a:extLst>
              </p:cNvPr>
              <p:cNvSpPr/>
              <p:nvPr/>
            </p:nvSpPr>
            <p:spPr>
              <a:xfrm>
                <a:off x="4203867" y="5184559"/>
                <a:ext cx="1390042" cy="496046"/>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
          <p:nvSpPr>
            <p:cNvPr id="13" name="Cylinder 12">
              <a:extLst>
                <a:ext uri="{FF2B5EF4-FFF2-40B4-BE49-F238E27FC236}">
                  <a16:creationId xmlns:a16="http://schemas.microsoft.com/office/drawing/2014/main" id="{10CE4818-CEB8-4F5E-8F24-73645DC22F9A}"/>
                </a:ext>
              </a:extLst>
            </p:cNvPr>
            <p:cNvSpPr/>
            <p:nvPr/>
          </p:nvSpPr>
          <p:spPr>
            <a:xfrm>
              <a:off x="8531023" y="2717550"/>
              <a:ext cx="680727" cy="1076823"/>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4A53C3B4-F086-42AC-AA37-C0A2D0A922E1}"/>
                </a:ext>
              </a:extLst>
            </p:cNvPr>
            <p:cNvGrpSpPr/>
            <p:nvPr/>
          </p:nvGrpSpPr>
          <p:grpSpPr>
            <a:xfrm>
              <a:off x="9404045" y="2717551"/>
              <a:ext cx="680727" cy="1076822"/>
              <a:chOff x="4193113" y="4024843"/>
              <a:chExt cx="1411550" cy="1766695"/>
            </a:xfrm>
          </p:grpSpPr>
          <p:sp>
            <p:nvSpPr>
              <p:cNvPr id="15" name="Cylinder 14">
                <a:extLst>
                  <a:ext uri="{FF2B5EF4-FFF2-40B4-BE49-F238E27FC236}">
                    <a16:creationId xmlns:a16="http://schemas.microsoft.com/office/drawing/2014/main" id="{E1DBCC1E-4D1F-49E3-A5BF-4C65DA354660}"/>
                  </a:ext>
                </a:extLst>
              </p:cNvPr>
              <p:cNvSpPr/>
              <p:nvPr/>
            </p:nvSpPr>
            <p:spPr>
              <a:xfrm>
                <a:off x="4193113" y="4024843"/>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Cylinder 15">
                <a:extLst>
                  <a:ext uri="{FF2B5EF4-FFF2-40B4-BE49-F238E27FC236}">
                    <a16:creationId xmlns:a16="http://schemas.microsoft.com/office/drawing/2014/main" id="{B946EBC3-3622-4708-9210-E542DB0B8F2C}"/>
                  </a:ext>
                </a:extLst>
              </p:cNvPr>
              <p:cNvSpPr/>
              <p:nvPr/>
            </p:nvSpPr>
            <p:spPr>
              <a:xfrm>
                <a:off x="4203867" y="5184559"/>
                <a:ext cx="1390042" cy="496046"/>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grpSp>
          <p:nvGrpSpPr>
            <p:cNvPr id="17" name="Group 16">
              <a:extLst>
                <a:ext uri="{FF2B5EF4-FFF2-40B4-BE49-F238E27FC236}">
                  <a16:creationId xmlns:a16="http://schemas.microsoft.com/office/drawing/2014/main" id="{64CED1AF-C0DE-4B95-ADF8-1449640FE37B}"/>
                </a:ext>
              </a:extLst>
            </p:cNvPr>
            <p:cNvGrpSpPr/>
            <p:nvPr/>
          </p:nvGrpSpPr>
          <p:grpSpPr>
            <a:xfrm>
              <a:off x="10317661" y="2724146"/>
              <a:ext cx="680727" cy="1076822"/>
              <a:chOff x="4193113" y="4024843"/>
              <a:chExt cx="1411550" cy="1766695"/>
            </a:xfrm>
          </p:grpSpPr>
          <p:sp>
            <p:nvSpPr>
              <p:cNvPr id="18" name="Cylinder 17">
                <a:extLst>
                  <a:ext uri="{FF2B5EF4-FFF2-40B4-BE49-F238E27FC236}">
                    <a16:creationId xmlns:a16="http://schemas.microsoft.com/office/drawing/2014/main" id="{FC1DD7E2-EA47-4B0E-84E5-D715F968840D}"/>
                  </a:ext>
                </a:extLst>
              </p:cNvPr>
              <p:cNvSpPr/>
              <p:nvPr/>
            </p:nvSpPr>
            <p:spPr>
              <a:xfrm>
                <a:off x="4193113" y="4024843"/>
                <a:ext cx="1411550" cy="1766695"/>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Cylinder 18">
                <a:extLst>
                  <a:ext uri="{FF2B5EF4-FFF2-40B4-BE49-F238E27FC236}">
                    <a16:creationId xmlns:a16="http://schemas.microsoft.com/office/drawing/2014/main" id="{D1867E1D-825F-404B-962C-9C03DA3B7D46}"/>
                  </a:ext>
                </a:extLst>
              </p:cNvPr>
              <p:cNvSpPr/>
              <p:nvPr/>
            </p:nvSpPr>
            <p:spPr>
              <a:xfrm>
                <a:off x="4203867" y="5184559"/>
                <a:ext cx="1390042" cy="496046"/>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
          <p:nvSpPr>
            <p:cNvPr id="20" name="Cylinder 19">
              <a:extLst>
                <a:ext uri="{FF2B5EF4-FFF2-40B4-BE49-F238E27FC236}">
                  <a16:creationId xmlns:a16="http://schemas.microsoft.com/office/drawing/2014/main" id="{BDB7DEE3-784A-4CC4-9FB5-C08859ED365C}"/>
                </a:ext>
              </a:extLst>
            </p:cNvPr>
            <p:cNvSpPr/>
            <p:nvPr/>
          </p:nvSpPr>
          <p:spPr>
            <a:xfrm>
              <a:off x="6800877" y="2731016"/>
              <a:ext cx="680727" cy="1076823"/>
            </a:xfrm>
            <a:prstGeom prst="ca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
        <p:nvSpPr>
          <p:cNvPr id="7" name="TextBox 6"/>
          <p:cNvSpPr txBox="1"/>
          <p:nvPr/>
        </p:nvSpPr>
        <p:spPr>
          <a:xfrm>
            <a:off x="7499592" y="3893043"/>
            <a:ext cx="3493610" cy="769441"/>
          </a:xfrm>
          <a:prstGeom prst="rect">
            <a:avLst/>
          </a:prstGeom>
          <a:noFill/>
        </p:spPr>
        <p:txBody>
          <a:bodyPr wrap="square" rtlCol="0">
            <a:spAutoFit/>
          </a:bodyPr>
          <a:lstStyle/>
          <a:p>
            <a:r>
              <a:rPr lang="en-GB" sz="4400" dirty="0"/>
              <a:t>Sensory diet</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078" y="2848937"/>
            <a:ext cx="5634805" cy="2857651"/>
          </a:xfrm>
          <a:prstGeom prst="rect">
            <a:avLst/>
          </a:prstGeom>
        </p:spPr>
      </p:pic>
    </p:spTree>
    <p:extLst>
      <p:ext uri="{BB962C8B-B14F-4D97-AF65-F5344CB8AC3E}">
        <p14:creationId xmlns:p14="http://schemas.microsoft.com/office/powerpoint/2010/main" val="242875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234"/>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6351234" y="1468318"/>
            <a:ext cx="5368030" cy="4340484"/>
          </a:xfrm>
          <a:prstGeom prst="rect">
            <a:avLst/>
          </a:prstGeom>
        </p:spPr>
        <p:txBody>
          <a:bodyPr wrap="square">
            <a:spAutoFit/>
          </a:bodyPr>
          <a:lstStyle/>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Hypersensitive (over)</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Find a wide variety of textures and light touch to be overwhelming. They may misinterpret light touch as painful and respond in a state of fight or flight. The child may be described as </a:t>
            </a:r>
            <a:r>
              <a:rPr lang="en-GB" b="1" dirty="0">
                <a:latin typeface="Arial" panose="020B0604020202020204" pitchFamily="34" charset="0"/>
                <a:ea typeface="Calibri" panose="020F0502020204030204" pitchFamily="34" charset="0"/>
                <a:cs typeface="Times New Roman" panose="02020603050405020304" pitchFamily="18" charset="0"/>
              </a:rPr>
              <a:t>“tactile defensive”.</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0"/>
              </a:spcAft>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They may:</a:t>
            </a:r>
          </a:p>
          <a:p>
            <a:pPr lvl="0">
              <a:lnSpc>
                <a:spcPct val="107000"/>
              </a:lnSpc>
              <a:spcAft>
                <a:spcPts val="0"/>
              </a:spcAft>
              <a:tabLst>
                <a:tab pos="1638300" algn="l"/>
              </a:tabLst>
            </a:pPr>
            <a:endParaRPr lang="en-GB" dirty="0">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Pull away from hand holding.</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Not want to be cuddled</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1638300" algn="l"/>
              </a:tabLst>
            </a:pPr>
            <a:r>
              <a:rPr lang="en-GB" dirty="0">
                <a:latin typeface="Arial" panose="020B0604020202020204" pitchFamily="34" charset="0"/>
                <a:ea typeface="Calibri" panose="020F0502020204030204" pitchFamily="34" charset="0"/>
              </a:rPr>
              <a:t>Become distressed at being changed particularly at toileting times. </a:t>
            </a:r>
          </a:p>
          <a:p>
            <a:pPr marL="342900" lvl="0" indent="-342900">
              <a:lnSpc>
                <a:spcPct val="107000"/>
              </a:lnSpc>
              <a:spcAft>
                <a:spcPts val="800"/>
              </a:spcAft>
              <a:buFont typeface="Wingdings" panose="05000000000000000000" pitchFamily="2" charset="2"/>
              <a:buChar char=""/>
              <a:tabLst>
                <a:tab pos="1638300" algn="l"/>
              </a:tabLst>
            </a:pPr>
            <a:r>
              <a:rPr lang="en-GB" dirty="0">
                <a:latin typeface="Arial" panose="020B0604020202020204" pitchFamily="34" charset="0"/>
              </a:rPr>
              <a:t>avoid messy play</a:t>
            </a: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693199" y="1461660"/>
            <a:ext cx="5147569" cy="2954720"/>
          </a:xfrm>
          <a:prstGeom prst="rect">
            <a:avLst/>
          </a:prstGeom>
        </p:spPr>
        <p:txBody>
          <a:bodyPr wrap="square">
            <a:spAutoFit/>
          </a:bodyPr>
          <a:lstStyle/>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Hyposensitive (under)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dirty="0">
                <a:latin typeface="Arial" panose="020B0604020202020204" pitchFamily="34" charset="0"/>
                <a:ea typeface="Calibri" panose="020F0502020204030204" pitchFamily="34" charset="0"/>
                <a:cs typeface="Times New Roman" panose="02020603050405020304" pitchFamily="18" charset="0"/>
              </a:rPr>
              <a:t>Under-responsive to touch and may show:</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Wingdings" panose="05000000000000000000" pitchFamily="2" charset="2"/>
              <a:buChar char=""/>
              <a:tabLst>
                <a:tab pos="457200" algn="l"/>
              </a:tabLst>
            </a:pPr>
            <a:r>
              <a:rPr lang="en-GB" dirty="0">
                <a:latin typeface="Arial" panose="020B0604020202020204" pitchFamily="34" charset="0"/>
                <a:ea typeface="Times New Roman" panose="02020603050405020304" pitchFamily="18" charset="0"/>
                <a:cs typeface="Times New Roman" panose="02020603050405020304" pitchFamily="18" charset="0"/>
              </a:rPr>
              <a:t>decreased awareness of being touched or bumped unless done with extreme force or intensity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Wingdings" panose="05000000000000000000" pitchFamily="2" charset="2"/>
              <a:buChar char=""/>
              <a:tabLst>
                <a:tab pos="457200" algn="l"/>
              </a:tabLst>
            </a:pPr>
            <a:r>
              <a:rPr lang="en-GB" dirty="0">
                <a:latin typeface="Arial" panose="020B0604020202020204" pitchFamily="34" charset="0"/>
                <a:ea typeface="Times New Roman" panose="02020603050405020304" pitchFamily="18" charset="0"/>
                <a:cs typeface="Times New Roman" panose="02020603050405020304" pitchFamily="18" charset="0"/>
              </a:rPr>
              <a:t>decreased awareness of dirty hands or face </a:t>
            </a: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TOUCH</a:t>
            </a:r>
          </a:p>
        </p:txBody>
      </p:sp>
    </p:spTree>
    <p:extLst>
      <p:ext uri="{BB962C8B-B14F-4D97-AF65-F5344CB8AC3E}">
        <p14:creationId xmlns:p14="http://schemas.microsoft.com/office/powerpoint/2010/main" val="261257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6386745" y="1749095"/>
            <a:ext cx="5368030" cy="2153282"/>
          </a:xfrm>
          <a:prstGeom prst="rect">
            <a:avLst/>
          </a:prstGeom>
        </p:spPr>
        <p:txBody>
          <a:bodyPr wrap="square">
            <a:spAutoFit/>
          </a:bodyPr>
          <a:lstStyle/>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Hypersensitive (over)</a:t>
            </a:r>
          </a:p>
          <a:p>
            <a:pPr lvl="0"/>
            <a:endParaRPr lang="en-GB" dirty="0"/>
          </a:p>
          <a:p>
            <a:pPr marL="285750" indent="-285750">
              <a:buFont typeface="Arial" panose="020B0604020202020204" pitchFamily="34" charset="0"/>
              <a:buChar char="•"/>
            </a:pPr>
            <a:r>
              <a:rPr lang="en-GB" dirty="0"/>
              <a:t>Allowing child to wear gloves</a:t>
            </a:r>
          </a:p>
          <a:p>
            <a:pPr marL="285750" lvl="0" indent="-285750">
              <a:buFont typeface="Arial" panose="020B0604020202020204" pitchFamily="34" charset="0"/>
              <a:buChar char="•"/>
            </a:pPr>
            <a:r>
              <a:rPr lang="en-GB" dirty="0"/>
              <a:t>Warn ahead of messy activities and give clear visual cues so the child knows how long the activity is going to last.</a:t>
            </a:r>
          </a:p>
          <a:p>
            <a:pPr marL="285750" lvl="0" indent="-285750">
              <a:buFont typeface="Arial" panose="020B0604020202020204" pitchFamily="34" charset="0"/>
              <a:buChar char="•"/>
            </a:pPr>
            <a:r>
              <a:rPr lang="en-GB" dirty="0"/>
              <a:t>Introduce textures slowly.</a:t>
            </a:r>
          </a:p>
        </p:txBody>
      </p:sp>
      <p:sp>
        <p:nvSpPr>
          <p:cNvPr id="8" name="Rectangle 7">
            <a:extLst>
              <a:ext uri="{FF2B5EF4-FFF2-40B4-BE49-F238E27FC236}">
                <a16:creationId xmlns:a16="http://schemas.microsoft.com/office/drawing/2014/main" id="{1A9530F6-C3D2-4597-8708-F926CB6C0060}"/>
              </a:ext>
            </a:extLst>
          </p:cNvPr>
          <p:cNvSpPr/>
          <p:nvPr/>
        </p:nvSpPr>
        <p:spPr>
          <a:xfrm>
            <a:off x="801951" y="1512136"/>
            <a:ext cx="5147569" cy="4632550"/>
          </a:xfrm>
          <a:prstGeom prst="rect">
            <a:avLst/>
          </a:prstGeom>
        </p:spPr>
        <p:txBody>
          <a:bodyPr wrap="square">
            <a:spAutoFit/>
          </a:bodyPr>
          <a:lstStyle/>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Hyposensitive (under)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38300" algn="l"/>
              </a:tabLst>
            </a:pPr>
            <a:r>
              <a:rPr lang="en-GB" b="1" dirty="0">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1638300" algn="l"/>
              </a:tabLst>
            </a:pPr>
            <a:r>
              <a:rPr lang="en-GB" b="1" dirty="0"/>
              <a:t>Soothing deep pressure activities such as:</a:t>
            </a:r>
            <a:endParaRPr lang="en-GB" dirty="0"/>
          </a:p>
          <a:p>
            <a:pPr marL="285750" lvl="0" indent="-285750">
              <a:buFont typeface="Arial" panose="020B0604020202020204" pitchFamily="34" charset="0"/>
              <a:buChar char="•"/>
            </a:pPr>
            <a:r>
              <a:rPr lang="en-GB" dirty="0"/>
              <a:t>Massage</a:t>
            </a:r>
          </a:p>
          <a:p>
            <a:pPr marL="285750" lvl="0" indent="-285750">
              <a:buFont typeface="Arial" panose="020B0604020202020204" pitchFamily="34" charset="0"/>
              <a:buChar char="•"/>
            </a:pPr>
            <a:r>
              <a:rPr lang="en-GB" dirty="0"/>
              <a:t>Using a weighted blanket on the lap or around the shoulders</a:t>
            </a:r>
          </a:p>
          <a:p>
            <a:pPr marL="285750" lvl="0" indent="-285750">
              <a:buFont typeface="Arial" panose="020B0604020202020204" pitchFamily="34" charset="0"/>
              <a:buChar char="•"/>
            </a:pPr>
            <a:r>
              <a:rPr lang="en-GB" dirty="0"/>
              <a:t>Snuggling under a blanket/cushion / into a beanbag</a:t>
            </a:r>
          </a:p>
          <a:p>
            <a:pPr marL="285750" lvl="0" indent="-285750">
              <a:buFont typeface="Arial" panose="020B0604020202020204" pitchFamily="34" charset="0"/>
              <a:buChar char="•"/>
            </a:pPr>
            <a:r>
              <a:rPr lang="en-GB" dirty="0"/>
              <a:t>Using a weighted vest or squeeze vest</a:t>
            </a:r>
          </a:p>
          <a:p>
            <a:pPr marL="285750" lvl="0" indent="-285750">
              <a:buFont typeface="Arial" panose="020B0604020202020204" pitchFamily="34" charset="0"/>
              <a:buChar char="•"/>
            </a:pPr>
            <a:r>
              <a:rPr lang="en-GB" dirty="0"/>
              <a:t>Using a backpack (This can be weighted using items) - this can be really helpful when transitioning from place to place.</a:t>
            </a:r>
          </a:p>
          <a:p>
            <a:pPr marL="285750" lvl="0" indent="-285750">
              <a:buFont typeface="Arial" panose="020B0604020202020204" pitchFamily="34" charset="0"/>
              <a:buChar char="•"/>
            </a:pPr>
            <a:r>
              <a:rPr lang="en-GB" dirty="0"/>
              <a:t>Structured “Messy” Play sessions encouraging pupil to explore using their hands – Less is More!</a:t>
            </a:r>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TOUCH</a:t>
            </a:r>
          </a:p>
        </p:txBody>
      </p:sp>
    </p:spTree>
    <p:extLst>
      <p:ext uri="{BB962C8B-B14F-4D97-AF65-F5344CB8AC3E}">
        <p14:creationId xmlns:p14="http://schemas.microsoft.com/office/powerpoint/2010/main" val="832026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6272075" y="1931791"/>
            <a:ext cx="5368030" cy="3435684"/>
          </a:xfrm>
          <a:prstGeom prst="rect">
            <a:avLst/>
          </a:prstGeom>
        </p:spPr>
        <p:txBody>
          <a:bodyPr wrap="square">
            <a:spAutoFit/>
          </a:bodyPr>
          <a:lstStyle/>
          <a:p>
            <a:r>
              <a:rPr lang="en-GB" b="1" dirty="0"/>
              <a:t>Hypersensitive (over)</a:t>
            </a:r>
          </a:p>
          <a:p>
            <a:endParaRPr lang="en-GB" dirty="0"/>
          </a:p>
          <a:p>
            <a:pPr lvl="0"/>
            <a:endParaRPr lang="en-GB" dirty="0"/>
          </a:p>
          <a:p>
            <a:pPr lvl="0"/>
            <a:endParaRPr lang="en-GB" dirty="0"/>
          </a:p>
          <a:p>
            <a:pPr marL="285750" lvl="0" indent="-285750">
              <a:buFont typeface="Wingdings" panose="05000000000000000000" pitchFamily="2" charset="2"/>
              <a:buChar char="Ø"/>
            </a:pPr>
            <a:r>
              <a:rPr lang="en-GB" dirty="0"/>
              <a:t>gag easily sometimes at the thought of certain foods</a:t>
            </a:r>
          </a:p>
          <a:p>
            <a:pPr marL="285750" lvl="0" indent="-285750">
              <a:buFont typeface="Wingdings" panose="05000000000000000000" pitchFamily="2" charset="2"/>
              <a:buChar char="Ø"/>
            </a:pPr>
            <a:r>
              <a:rPr lang="en-GB" dirty="0"/>
              <a:t>be fearful of foods</a:t>
            </a:r>
          </a:p>
          <a:p>
            <a:pPr marL="285750" lvl="0" indent="-285750">
              <a:buFont typeface="Wingdings" panose="05000000000000000000" pitchFamily="2" charset="2"/>
              <a:buChar char="Ø"/>
            </a:pPr>
            <a:r>
              <a:rPr lang="en-GB" dirty="0"/>
              <a:t>not like to mix foods and food textures</a:t>
            </a:r>
          </a:p>
          <a:p>
            <a:pPr marL="285750" lvl="0" indent="-285750">
              <a:buFont typeface="Wingdings" panose="05000000000000000000" pitchFamily="2" charset="2"/>
              <a:buChar char="Ø"/>
            </a:pPr>
            <a:r>
              <a:rPr lang="en-GB" dirty="0"/>
              <a:t>have difficulty with food textures and food temperatures</a:t>
            </a:r>
          </a:p>
          <a:p>
            <a:pPr marL="285750" lvl="0" indent="-285750">
              <a:buFont typeface="Wingdings" panose="05000000000000000000" pitchFamily="2" charset="2"/>
              <a:buChar char="Ø"/>
            </a:pPr>
            <a:r>
              <a:rPr lang="en-GB" dirty="0"/>
              <a:t>Be “fussy eaters”</a:t>
            </a:r>
          </a:p>
          <a:p>
            <a:pPr marL="285750" lvl="0" indent="-285750">
              <a:buFont typeface="Wingdings" panose="05000000000000000000" pitchFamily="2" charset="2"/>
              <a:buChar char="Ø"/>
            </a:pPr>
            <a:r>
              <a:rPr lang="en-GB" dirty="0"/>
              <a:t>not like their teeth being brushed</a:t>
            </a:r>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477081" y="1376243"/>
            <a:ext cx="5147569" cy="3989682"/>
          </a:xfrm>
          <a:prstGeom prst="rect">
            <a:avLst/>
          </a:prstGeom>
        </p:spPr>
        <p:txBody>
          <a:bodyPr wrap="square">
            <a:spAutoFit/>
          </a:bodyPr>
          <a:lstStyle/>
          <a:p>
            <a:r>
              <a:rPr lang="en-GB" b="1" dirty="0"/>
              <a:t>Hyposensitive (under)</a:t>
            </a:r>
            <a:endParaRPr lang="en-GB" dirty="0"/>
          </a:p>
          <a:p>
            <a:endParaRPr lang="en-GB" dirty="0"/>
          </a:p>
          <a:p>
            <a:pPr lvl="0"/>
            <a:endParaRPr lang="en-GB" dirty="0"/>
          </a:p>
          <a:p>
            <a:pPr lvl="0"/>
            <a:endParaRPr lang="en-GB" dirty="0"/>
          </a:p>
          <a:p>
            <a:pPr marL="285750" lvl="0" indent="-285750">
              <a:buFont typeface="Wingdings" panose="05000000000000000000" pitchFamily="2" charset="2"/>
              <a:buChar char="Ø"/>
            </a:pPr>
            <a:r>
              <a:rPr lang="en-GB" dirty="0"/>
              <a:t>constantly put items in their mouth</a:t>
            </a:r>
          </a:p>
          <a:p>
            <a:pPr marL="285750" lvl="0" indent="-285750">
              <a:buFont typeface="Wingdings" panose="05000000000000000000" pitchFamily="2" charset="2"/>
              <a:buChar char="Ø"/>
            </a:pPr>
            <a:r>
              <a:rPr lang="en-GB" dirty="0"/>
              <a:t>chew clothing/hair/fingers</a:t>
            </a:r>
          </a:p>
          <a:p>
            <a:pPr marL="285750" lvl="0" indent="-285750">
              <a:buFont typeface="Wingdings" panose="05000000000000000000" pitchFamily="2" charset="2"/>
              <a:buChar char="Ø"/>
            </a:pPr>
            <a:r>
              <a:rPr lang="en-GB" dirty="0"/>
              <a:t>overstuff their mouths at mealtimes</a:t>
            </a:r>
          </a:p>
          <a:p>
            <a:pPr marL="285750" lvl="0" indent="-285750">
              <a:buFont typeface="Wingdings" panose="05000000000000000000" pitchFamily="2" charset="2"/>
              <a:buChar char="Ø"/>
            </a:pPr>
            <a:r>
              <a:rPr lang="en-GB" dirty="0"/>
              <a:t>like extreme tastes of foods. They may use lots of condiments on their food.</a:t>
            </a:r>
          </a:p>
          <a:p>
            <a:pPr marL="285750" lvl="0" indent="-285750">
              <a:buFont typeface="Wingdings" panose="05000000000000000000" pitchFamily="2" charset="2"/>
              <a:buChar char="Ø"/>
            </a:pPr>
            <a:r>
              <a:rPr lang="en-GB" dirty="0"/>
              <a:t>lick, taste and/or smell everything, even non-food items.</a:t>
            </a:r>
          </a:p>
          <a:p>
            <a:pPr marL="285750" lvl="0" indent="-285750">
              <a:buFont typeface="Wingdings" panose="05000000000000000000" pitchFamily="2" charset="2"/>
              <a:buChar char="Ø"/>
            </a:pPr>
            <a:r>
              <a:rPr lang="en-GB" dirty="0"/>
              <a:t>Salivate or “drool” excessively even when past the “teething stage”.</a:t>
            </a:r>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TASTE</a:t>
            </a:r>
          </a:p>
        </p:txBody>
      </p:sp>
    </p:spTree>
    <p:extLst>
      <p:ext uri="{BB962C8B-B14F-4D97-AF65-F5344CB8AC3E}">
        <p14:creationId xmlns:p14="http://schemas.microsoft.com/office/powerpoint/2010/main" val="414878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6434832" y="1569124"/>
            <a:ext cx="5368030" cy="3712683"/>
          </a:xfrm>
          <a:prstGeom prst="rect">
            <a:avLst/>
          </a:prstGeom>
        </p:spPr>
        <p:txBody>
          <a:bodyPr wrap="square">
            <a:spAutoFit/>
          </a:bodyPr>
          <a:lstStyle/>
          <a:p>
            <a:r>
              <a:rPr lang="en-GB" b="1" dirty="0"/>
              <a:t>Hypersensitive (over)</a:t>
            </a:r>
          </a:p>
          <a:p>
            <a:endParaRPr lang="en-GB" dirty="0"/>
          </a:p>
          <a:p>
            <a:pPr marL="285750" lvl="0" indent="-285750">
              <a:buFont typeface="Arial" panose="020B0604020202020204" pitchFamily="34" charset="0"/>
              <a:buChar char="•"/>
            </a:pPr>
            <a:r>
              <a:rPr lang="en-GB" dirty="0"/>
              <a:t>Get the child used to oral stimulation and encourage exploring “mouth fidgets”.</a:t>
            </a:r>
          </a:p>
          <a:p>
            <a:pPr marL="285750" lvl="0" indent="-285750">
              <a:buFont typeface="Arial" panose="020B0604020202020204" pitchFamily="34" charset="0"/>
              <a:buChar char="•"/>
            </a:pPr>
            <a:r>
              <a:rPr lang="en-GB" dirty="0"/>
              <a:t>Sensory food play activities, always offering child the food you are playing with.</a:t>
            </a:r>
          </a:p>
          <a:p>
            <a:pPr marL="285750" lvl="0" indent="-285750">
              <a:buFont typeface="Arial" panose="020B0604020202020204" pitchFamily="34" charset="0"/>
              <a:buChar char="•"/>
            </a:pPr>
            <a:r>
              <a:rPr lang="en-GB" dirty="0"/>
              <a:t>Listen to calming music at mealtimes or have an alternative place to eat at mealtimes</a:t>
            </a:r>
          </a:p>
          <a:p>
            <a:pPr marL="285750" lvl="0" indent="-285750">
              <a:buFont typeface="Arial" panose="020B0604020202020204" pitchFamily="34" charset="0"/>
              <a:buChar char="•"/>
            </a:pPr>
            <a:r>
              <a:rPr lang="en-GB" dirty="0"/>
              <a:t>Give the child a deep pressure massage before mealtimes and during mealtimes.</a:t>
            </a:r>
          </a:p>
          <a:p>
            <a:pPr marL="285750" lvl="0" indent="-285750">
              <a:buFont typeface="Arial" panose="020B0604020202020204" pitchFamily="34" charset="0"/>
              <a:buChar char="•"/>
            </a:pPr>
            <a:r>
              <a:rPr lang="en-GB" dirty="0"/>
              <a:t>Avoid presenting all food at once and use separate plates or divider plates.</a:t>
            </a:r>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767919" y="1477127"/>
            <a:ext cx="5147569" cy="3976538"/>
          </a:xfrm>
          <a:prstGeom prst="rect">
            <a:avLst/>
          </a:prstGeom>
        </p:spPr>
        <p:txBody>
          <a:bodyPr wrap="square">
            <a:spAutoFit/>
          </a:bodyPr>
          <a:lstStyle/>
          <a:p>
            <a:r>
              <a:rPr lang="en-GB" b="1" dirty="0"/>
              <a:t>Hyposensitive (under)</a:t>
            </a:r>
          </a:p>
          <a:p>
            <a:endParaRPr lang="en-GB" b="1" dirty="0"/>
          </a:p>
          <a:p>
            <a:pPr marL="285750" lvl="0" indent="-285750">
              <a:buFont typeface="Arial" panose="020B0604020202020204" pitchFamily="34" charset="0"/>
              <a:buChar char="•"/>
            </a:pPr>
            <a:r>
              <a:rPr lang="en-GB" dirty="0"/>
              <a:t>Encourage “mouth fidgets” or chewelery.</a:t>
            </a:r>
          </a:p>
          <a:p>
            <a:pPr marL="285750" lvl="0" indent="-285750">
              <a:buFont typeface="Arial" panose="020B0604020202020204" pitchFamily="34" charset="0"/>
              <a:buChar char="•"/>
            </a:pPr>
            <a:r>
              <a:rPr lang="en-GB" dirty="0"/>
              <a:t>Encourage oral-motor games such as blowing bubbles/whistles. This may help just before mealtimes.</a:t>
            </a:r>
          </a:p>
          <a:p>
            <a:pPr marL="285750" lvl="0" indent="-285750">
              <a:buFont typeface="Arial" panose="020B0604020202020204" pitchFamily="34" charset="0"/>
              <a:buChar char="•"/>
            </a:pPr>
            <a:r>
              <a:rPr lang="en-GB" dirty="0"/>
              <a:t>Encourage crunchy foods such as pretzels, celery, crackers, apples, ice cubes.</a:t>
            </a:r>
          </a:p>
          <a:p>
            <a:pPr marL="285750" lvl="0" indent="-285750">
              <a:buFont typeface="Arial" panose="020B0604020202020204" pitchFamily="34" charset="0"/>
              <a:buChar char="•"/>
            </a:pPr>
            <a:r>
              <a:rPr lang="en-GB" dirty="0"/>
              <a:t>Redirect to chewelery if pupil is chewing inappropriate items.</a:t>
            </a:r>
          </a:p>
          <a:p>
            <a:pPr marL="285750" lvl="0" indent="-285750">
              <a:buFont typeface="Arial" panose="020B0604020202020204" pitchFamily="34" charset="0"/>
              <a:buChar char="•"/>
            </a:pPr>
            <a:r>
              <a:rPr lang="en-GB" dirty="0"/>
              <a:t>For pupils that chew clothes a Necker- chew may be successful</a:t>
            </a:r>
          </a:p>
          <a:p>
            <a:endParaRPr lang="en-GB" dirty="0"/>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TASTE</a:t>
            </a:r>
          </a:p>
        </p:txBody>
      </p:sp>
    </p:spTree>
    <p:extLst>
      <p:ext uri="{BB962C8B-B14F-4D97-AF65-F5344CB8AC3E}">
        <p14:creationId xmlns:p14="http://schemas.microsoft.com/office/powerpoint/2010/main" val="2074338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6671569" y="1794825"/>
            <a:ext cx="5368030" cy="2604687"/>
          </a:xfrm>
          <a:prstGeom prst="rect">
            <a:avLst/>
          </a:prstGeom>
        </p:spPr>
        <p:txBody>
          <a:bodyPr wrap="square">
            <a:spAutoFit/>
          </a:bodyPr>
          <a:lstStyle/>
          <a:p>
            <a:r>
              <a:rPr lang="en-GB" b="1" dirty="0"/>
              <a:t>Hypersensitive (over)</a:t>
            </a:r>
          </a:p>
          <a:p>
            <a:endParaRPr lang="en-GB" dirty="0"/>
          </a:p>
          <a:p>
            <a:pPr lvl="0"/>
            <a:endParaRPr lang="en-GB" dirty="0"/>
          </a:p>
          <a:p>
            <a:pPr lvl="0"/>
            <a:endParaRPr lang="en-GB" dirty="0"/>
          </a:p>
          <a:p>
            <a:pPr marL="285750" lvl="0" indent="-285750">
              <a:buFont typeface="Wingdings" panose="05000000000000000000" pitchFamily="2" charset="2"/>
              <a:buChar char="Ø"/>
            </a:pPr>
            <a:r>
              <a:rPr lang="en-GB" dirty="0"/>
              <a:t>gag (or are sick) when they encounter certain smells.</a:t>
            </a:r>
          </a:p>
          <a:p>
            <a:pPr marL="285750" lvl="0" indent="-285750">
              <a:buFont typeface="Wingdings" panose="05000000000000000000" pitchFamily="2" charset="2"/>
              <a:buChar char="Ø"/>
            </a:pPr>
            <a:r>
              <a:rPr lang="en-GB" dirty="0"/>
              <a:t>become distracted by smells.</a:t>
            </a:r>
          </a:p>
          <a:p>
            <a:pPr marL="285750" lvl="0" indent="-285750">
              <a:buFont typeface="Wingdings" panose="05000000000000000000" pitchFamily="2" charset="2"/>
              <a:buChar char="Ø"/>
            </a:pPr>
            <a:r>
              <a:rPr lang="en-GB" dirty="0"/>
              <a:t>struggle at mealtimes.</a:t>
            </a:r>
          </a:p>
          <a:p>
            <a:endParaRPr lang="en-GB" dirty="0"/>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757564" y="1705854"/>
            <a:ext cx="5147569" cy="3435684"/>
          </a:xfrm>
          <a:prstGeom prst="rect">
            <a:avLst/>
          </a:prstGeom>
        </p:spPr>
        <p:txBody>
          <a:bodyPr wrap="square">
            <a:spAutoFit/>
          </a:bodyPr>
          <a:lstStyle/>
          <a:p>
            <a:r>
              <a:rPr lang="en-GB" b="1" dirty="0"/>
              <a:t>Hyposensitive (under)</a:t>
            </a:r>
          </a:p>
          <a:p>
            <a:endParaRPr lang="en-GB" b="1" dirty="0"/>
          </a:p>
          <a:p>
            <a:endParaRPr lang="en-GB" dirty="0"/>
          </a:p>
          <a:p>
            <a:endParaRPr lang="en-GB" dirty="0"/>
          </a:p>
          <a:p>
            <a:pPr marL="285750" indent="-285750">
              <a:buFont typeface="Wingdings" panose="05000000000000000000" pitchFamily="2" charset="2"/>
              <a:buChar char="Ø"/>
            </a:pPr>
            <a:r>
              <a:rPr lang="en-GB" dirty="0"/>
              <a:t>crave certain smells.</a:t>
            </a:r>
          </a:p>
          <a:p>
            <a:pPr marL="285750" lvl="0" indent="-285750">
              <a:buFont typeface="Wingdings" panose="05000000000000000000" pitchFamily="2" charset="2"/>
              <a:buChar char="Ø"/>
            </a:pPr>
            <a:r>
              <a:rPr lang="en-GB" dirty="0"/>
              <a:t>frequently sniff items.</a:t>
            </a:r>
          </a:p>
          <a:p>
            <a:pPr marL="285750" lvl="0" indent="-285750">
              <a:buFont typeface="Wingdings" panose="05000000000000000000" pitchFamily="2" charset="2"/>
              <a:buChar char="Ø"/>
            </a:pPr>
            <a:r>
              <a:rPr lang="en-GB" dirty="0"/>
              <a:t>fail to identify “unsafe” smells and may be drawn to strong odours (bleach).</a:t>
            </a:r>
          </a:p>
          <a:p>
            <a:pPr marL="285750" lvl="0" indent="-285750">
              <a:buFont typeface="Wingdings" panose="05000000000000000000" pitchFamily="2" charset="2"/>
              <a:buChar char="Ø"/>
            </a:pPr>
            <a:r>
              <a:rPr lang="en-GB" dirty="0"/>
              <a:t>smear</a:t>
            </a:r>
          </a:p>
          <a:p>
            <a:endParaRPr lang="en-GB" b="1" dirty="0"/>
          </a:p>
          <a:p>
            <a:endParaRPr lang="en-GB" dirty="0"/>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SMELL</a:t>
            </a:r>
          </a:p>
        </p:txBody>
      </p:sp>
    </p:spTree>
    <p:extLst>
      <p:ext uri="{BB962C8B-B14F-4D97-AF65-F5344CB8AC3E}">
        <p14:creationId xmlns:p14="http://schemas.microsoft.com/office/powerpoint/2010/main" val="313139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7137646" y="1898492"/>
            <a:ext cx="4671873" cy="2868542"/>
          </a:xfrm>
          <a:prstGeom prst="rect">
            <a:avLst/>
          </a:prstGeom>
        </p:spPr>
        <p:txBody>
          <a:bodyPr wrap="square">
            <a:spAutoFit/>
          </a:bodyPr>
          <a:lstStyle/>
          <a:p>
            <a:r>
              <a:rPr lang="en-GB" b="1" dirty="0"/>
              <a:t>Hypersensitive (over)</a:t>
            </a:r>
          </a:p>
          <a:p>
            <a:endParaRPr lang="en-GB" b="1" dirty="0"/>
          </a:p>
          <a:p>
            <a:pPr marL="285750" lvl="0" indent="-285750">
              <a:buFont typeface="Arial" panose="020B0604020202020204" pitchFamily="34" charset="0"/>
              <a:buChar char="•"/>
            </a:pPr>
            <a:r>
              <a:rPr lang="en-GB" dirty="0"/>
              <a:t>Try to limit exposure to smells and give pupils support strategies to cope with smells.</a:t>
            </a:r>
          </a:p>
          <a:p>
            <a:pPr marL="285750" lvl="0" indent="-285750">
              <a:buFont typeface="Arial" panose="020B0604020202020204" pitchFamily="34" charset="0"/>
              <a:buChar char="•"/>
            </a:pPr>
            <a:r>
              <a:rPr lang="en-GB" dirty="0"/>
              <a:t>Refrain from wearing strong perfume.</a:t>
            </a:r>
          </a:p>
          <a:p>
            <a:pPr marL="285750" lvl="0" indent="-285750">
              <a:buFont typeface="Arial" panose="020B0604020202020204" pitchFamily="34" charset="0"/>
              <a:buChar char="•"/>
            </a:pPr>
            <a:r>
              <a:rPr lang="en-GB" dirty="0"/>
              <a:t>Introduce smells slowly and in a fun way – always work at the child’s pace.</a:t>
            </a:r>
          </a:p>
          <a:p>
            <a:endParaRPr lang="en-GB" b="1" dirty="0"/>
          </a:p>
          <a:p>
            <a:endParaRPr lang="en-GB" dirty="0"/>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848558" y="1851388"/>
            <a:ext cx="5147569" cy="2868542"/>
          </a:xfrm>
          <a:prstGeom prst="rect">
            <a:avLst/>
          </a:prstGeom>
        </p:spPr>
        <p:txBody>
          <a:bodyPr wrap="square">
            <a:spAutoFit/>
          </a:bodyPr>
          <a:lstStyle/>
          <a:p>
            <a:r>
              <a:rPr lang="en-GB" b="1" dirty="0"/>
              <a:t>Hyposensitive (under)</a:t>
            </a:r>
          </a:p>
          <a:p>
            <a:endParaRPr lang="en-GB" dirty="0"/>
          </a:p>
          <a:p>
            <a:pPr marL="285750" lvl="0" indent="-285750">
              <a:buFont typeface="Arial" panose="020B0604020202020204" pitchFamily="34" charset="0"/>
              <a:buChar char="•"/>
            </a:pPr>
            <a:r>
              <a:rPr lang="en-GB" dirty="0"/>
              <a:t>Provide safe and appropriate methods of stimulation – lotions in massage, scented candles etc.</a:t>
            </a:r>
          </a:p>
          <a:p>
            <a:pPr marL="285750" lvl="0" indent="-285750">
              <a:buFont typeface="Arial" panose="020B0604020202020204" pitchFamily="34" charset="0"/>
              <a:buChar char="•"/>
            </a:pPr>
            <a:r>
              <a:rPr lang="en-GB" dirty="0"/>
              <a:t>Provide regular activities with a smell element e.g. scented playdough, cooking with different spices etc.</a:t>
            </a:r>
          </a:p>
          <a:p>
            <a:pPr marL="285750" lvl="0" indent="-285750">
              <a:buFont typeface="Arial" panose="020B0604020202020204" pitchFamily="34" charset="0"/>
              <a:buChar char="•"/>
            </a:pPr>
            <a:r>
              <a:rPr lang="en-GB" dirty="0"/>
              <a:t>Use scratch and sniff stickers</a:t>
            </a:r>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SMELL</a:t>
            </a:r>
          </a:p>
        </p:txBody>
      </p:sp>
    </p:spTree>
    <p:extLst>
      <p:ext uri="{BB962C8B-B14F-4D97-AF65-F5344CB8AC3E}">
        <p14:creationId xmlns:p14="http://schemas.microsoft.com/office/powerpoint/2010/main" val="1984609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562253" y="1988529"/>
            <a:ext cx="4569041" cy="2037545"/>
          </a:xfrm>
          <a:prstGeom prst="rect">
            <a:avLst/>
          </a:prstGeom>
        </p:spPr>
        <p:txBody>
          <a:bodyPr wrap="square">
            <a:spAutoFit/>
          </a:bodyPr>
          <a:lstStyle/>
          <a:p>
            <a:r>
              <a:rPr lang="en-GB" b="1" dirty="0"/>
              <a:t>Hyposensitive (under)</a:t>
            </a:r>
          </a:p>
          <a:p>
            <a:endParaRPr lang="en-GB" dirty="0"/>
          </a:p>
          <a:p>
            <a:pPr marL="285750" lvl="0" indent="-285750">
              <a:buFont typeface="Wingdings" panose="05000000000000000000" pitchFamily="2" charset="2"/>
              <a:buChar char="Ø"/>
            </a:pPr>
            <a:r>
              <a:rPr lang="en-GB" dirty="0"/>
              <a:t>Stare at spinning objects for prolonged periods of time.</a:t>
            </a:r>
          </a:p>
          <a:p>
            <a:pPr marL="285750" lvl="0" indent="-285750">
              <a:buFont typeface="Wingdings" panose="05000000000000000000" pitchFamily="2" charset="2"/>
              <a:buChar char="Ø"/>
            </a:pPr>
            <a:r>
              <a:rPr lang="en-GB" dirty="0"/>
              <a:t>Spin their own bodies to gain visual feedback.</a:t>
            </a:r>
          </a:p>
          <a:p>
            <a:pPr marL="285750" indent="-285750">
              <a:lnSpc>
                <a:spcPct val="107000"/>
              </a:lnSpc>
              <a:spcAft>
                <a:spcPts val="800"/>
              </a:spcAft>
              <a:buFont typeface="Wingdings" panose="05000000000000000000" pitchFamily="2" charset="2"/>
              <a:buChar char="Ø"/>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VISUAL</a:t>
            </a:r>
          </a:p>
        </p:txBody>
      </p:sp>
      <p:sp>
        <p:nvSpPr>
          <p:cNvPr id="10" name="Rectangle 9">
            <a:extLst>
              <a:ext uri="{FF2B5EF4-FFF2-40B4-BE49-F238E27FC236}">
                <a16:creationId xmlns:a16="http://schemas.microsoft.com/office/drawing/2014/main" id="{01FB9713-47FC-4B3E-A43A-EF7A5E004968}"/>
              </a:ext>
            </a:extLst>
          </p:cNvPr>
          <p:cNvSpPr/>
          <p:nvPr/>
        </p:nvSpPr>
        <p:spPr>
          <a:xfrm>
            <a:off x="6291309" y="1579230"/>
            <a:ext cx="4569041" cy="3976538"/>
          </a:xfrm>
          <a:prstGeom prst="rect">
            <a:avLst/>
          </a:prstGeom>
        </p:spPr>
        <p:txBody>
          <a:bodyPr wrap="square">
            <a:spAutoFit/>
          </a:bodyPr>
          <a:lstStyle/>
          <a:p>
            <a:r>
              <a:rPr lang="en-GB" b="1" dirty="0"/>
              <a:t>Hypersensitive (over)</a:t>
            </a:r>
          </a:p>
          <a:p>
            <a:endParaRPr lang="en-GB" b="1" dirty="0"/>
          </a:p>
          <a:p>
            <a:endParaRPr lang="en-GB" dirty="0"/>
          </a:p>
          <a:p>
            <a:pPr marL="285750" lvl="0" indent="-285750">
              <a:buFont typeface="Wingdings" panose="05000000000000000000" pitchFamily="2" charset="2"/>
              <a:buChar char="Ø"/>
            </a:pPr>
            <a:r>
              <a:rPr lang="en-GB" dirty="0"/>
              <a:t>Look away from an adult talking to help them listen to instructions.</a:t>
            </a:r>
          </a:p>
          <a:p>
            <a:pPr marL="285750" lvl="0" indent="-285750">
              <a:buFont typeface="Wingdings" panose="05000000000000000000" pitchFamily="2" charset="2"/>
              <a:buChar char="Ø"/>
            </a:pPr>
            <a:r>
              <a:rPr lang="en-GB" dirty="0"/>
              <a:t>Withdraw from light sources.</a:t>
            </a:r>
          </a:p>
          <a:p>
            <a:pPr marL="285750" lvl="0" indent="-285750">
              <a:buFont typeface="Wingdings" panose="05000000000000000000" pitchFamily="2" charset="2"/>
              <a:buChar char="Ø"/>
            </a:pPr>
            <a:r>
              <a:rPr lang="en-GB" dirty="0"/>
              <a:t>Lose their place when reading and writing.</a:t>
            </a:r>
          </a:p>
          <a:p>
            <a:pPr marL="285750" lvl="0" indent="-285750">
              <a:buFont typeface="Wingdings" panose="05000000000000000000" pitchFamily="2" charset="2"/>
              <a:buChar char="Ø"/>
            </a:pPr>
            <a:r>
              <a:rPr lang="en-GB" dirty="0"/>
              <a:t>Struggle with eye contact.</a:t>
            </a:r>
          </a:p>
          <a:p>
            <a:pPr marL="285750" lvl="0" indent="-285750">
              <a:buFont typeface="Wingdings" panose="05000000000000000000" pitchFamily="2" charset="2"/>
              <a:buChar char="Ø"/>
            </a:pPr>
            <a:r>
              <a:rPr lang="en-GB" dirty="0"/>
              <a:t>Miss visual cues.</a:t>
            </a:r>
          </a:p>
          <a:p>
            <a:pPr marL="285750" lvl="0" indent="-285750">
              <a:buFont typeface="Wingdings" panose="05000000000000000000" pitchFamily="2" charset="2"/>
              <a:buChar char="Ø"/>
            </a:pPr>
            <a:r>
              <a:rPr lang="en-GB" dirty="0"/>
              <a:t>Tilt their head when concentrating on an image/object.</a:t>
            </a:r>
          </a:p>
          <a:p>
            <a:pPr marL="285750" lvl="0" indent="-285750">
              <a:buFont typeface="Wingdings" panose="05000000000000000000" pitchFamily="2" charset="2"/>
              <a:buChar char="Ø"/>
            </a:pPr>
            <a:r>
              <a:rPr lang="en-GB" dirty="0"/>
              <a:t>Misjudge spatial awareness and bump into people or things.</a:t>
            </a:r>
          </a:p>
          <a:p>
            <a:pPr>
              <a:lnSpc>
                <a:spcPct val="107000"/>
              </a:lnSpc>
              <a:spcAft>
                <a:spcPts val="800"/>
              </a:spcAft>
              <a:tabLst>
                <a:tab pos="1638300" algn="l"/>
              </a:tabLst>
            </a:pPr>
            <a:endParaRPr lang="en-GB" dirty="0"/>
          </a:p>
        </p:txBody>
      </p:sp>
    </p:spTree>
    <p:extLst>
      <p:ext uri="{BB962C8B-B14F-4D97-AF65-F5344CB8AC3E}">
        <p14:creationId xmlns:p14="http://schemas.microsoft.com/office/powerpoint/2010/main" val="235832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13309"/>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562253" y="1988529"/>
            <a:ext cx="4569041" cy="2314544"/>
          </a:xfrm>
          <a:prstGeom prst="rect">
            <a:avLst/>
          </a:prstGeom>
        </p:spPr>
        <p:txBody>
          <a:bodyPr wrap="square">
            <a:spAutoFit/>
          </a:bodyPr>
          <a:lstStyle/>
          <a:p>
            <a:r>
              <a:rPr lang="en-GB" b="1" dirty="0"/>
              <a:t>Hyposensitive (under)</a:t>
            </a:r>
          </a:p>
          <a:p>
            <a:endParaRPr lang="en-GB" b="1" dirty="0"/>
          </a:p>
          <a:p>
            <a:pPr marL="285750" lvl="0" indent="-285750">
              <a:buFont typeface="Arial" panose="020B0604020202020204" pitchFamily="34" charset="0"/>
              <a:buChar char="•"/>
            </a:pPr>
            <a:r>
              <a:rPr lang="en-GB" dirty="0"/>
              <a:t>Increase visual stimulation. Use lots of hand gestures and extra visual supports. Puppets can be motivating and appealing.</a:t>
            </a:r>
          </a:p>
          <a:p>
            <a:pPr marL="285750" lvl="0" indent="-285750">
              <a:buFont typeface="Arial" panose="020B0604020202020204" pitchFamily="34" charset="0"/>
              <a:buChar char="•"/>
            </a:pPr>
            <a:r>
              <a:rPr lang="en-GB" dirty="0"/>
              <a:t>Use lots of colour and movement.</a:t>
            </a:r>
          </a:p>
          <a:p>
            <a:endParaRPr lang="en-GB" dirty="0"/>
          </a:p>
          <a:p>
            <a:pPr>
              <a:lnSpc>
                <a:spcPct val="107000"/>
              </a:lnSpc>
              <a:spcAft>
                <a:spcPts val="800"/>
              </a:spcAft>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891597" y="452913"/>
            <a:ext cx="3266982" cy="923330"/>
          </a:xfrm>
          <a:prstGeom prst="rect">
            <a:avLst/>
          </a:prstGeom>
          <a:noFill/>
        </p:spPr>
        <p:txBody>
          <a:bodyPr wrap="square" rtlCol="0">
            <a:spAutoFit/>
          </a:bodyPr>
          <a:lstStyle/>
          <a:p>
            <a:r>
              <a:rPr lang="en-GB" sz="5400" b="1" dirty="0"/>
              <a:t>VISUAL</a:t>
            </a:r>
          </a:p>
        </p:txBody>
      </p:sp>
      <p:sp>
        <p:nvSpPr>
          <p:cNvPr id="10" name="Rectangle 9">
            <a:extLst>
              <a:ext uri="{FF2B5EF4-FFF2-40B4-BE49-F238E27FC236}">
                <a16:creationId xmlns:a16="http://schemas.microsoft.com/office/drawing/2014/main" id="{01FB9713-47FC-4B3E-A43A-EF7A5E004968}"/>
              </a:ext>
            </a:extLst>
          </p:cNvPr>
          <p:cNvSpPr/>
          <p:nvPr/>
        </p:nvSpPr>
        <p:spPr>
          <a:xfrm>
            <a:off x="6291309" y="1759099"/>
            <a:ext cx="4569041" cy="3699539"/>
          </a:xfrm>
          <a:prstGeom prst="rect">
            <a:avLst/>
          </a:prstGeom>
        </p:spPr>
        <p:txBody>
          <a:bodyPr wrap="square">
            <a:spAutoFit/>
          </a:bodyPr>
          <a:lstStyle/>
          <a:p>
            <a:r>
              <a:rPr lang="en-GB" b="1" dirty="0"/>
              <a:t>Hypersensitive (over)</a:t>
            </a:r>
          </a:p>
          <a:p>
            <a:endParaRPr lang="en-GB" b="1" dirty="0"/>
          </a:p>
          <a:p>
            <a:pPr marL="285750" lvl="0" indent="-285750">
              <a:buFont typeface="Arial" panose="020B0604020202020204" pitchFamily="34" charset="0"/>
              <a:buChar char="•"/>
            </a:pPr>
            <a:r>
              <a:rPr lang="en-GB" dirty="0"/>
              <a:t>Minimise visual stimulation and provide a “sanctuary space”.</a:t>
            </a:r>
          </a:p>
          <a:p>
            <a:pPr marL="285750" lvl="0" indent="-285750">
              <a:buFont typeface="Arial" panose="020B0604020202020204" pitchFamily="34" charset="0"/>
              <a:buChar char="•"/>
            </a:pPr>
            <a:r>
              <a:rPr lang="en-GB" dirty="0"/>
              <a:t>Encourage rest/relaxation session encouraging children to close their eyes.</a:t>
            </a:r>
          </a:p>
          <a:p>
            <a:pPr marL="285750" lvl="0" indent="-285750">
              <a:buFont typeface="Arial" panose="020B0604020202020204" pitchFamily="34" charset="0"/>
              <a:buChar char="•"/>
            </a:pPr>
            <a:r>
              <a:rPr lang="en-GB" dirty="0"/>
              <a:t>Reduce clutter</a:t>
            </a:r>
          </a:p>
          <a:p>
            <a:pPr marL="285750" lvl="0" indent="-285750">
              <a:buFont typeface="Arial" panose="020B0604020202020204" pitchFamily="34" charset="0"/>
              <a:buChar char="•"/>
            </a:pPr>
            <a:r>
              <a:rPr lang="en-GB" dirty="0"/>
              <a:t>Use natural lighting where possible.</a:t>
            </a:r>
          </a:p>
          <a:p>
            <a:pPr marL="285750" lvl="0" indent="-285750">
              <a:buFont typeface="Arial" panose="020B0604020202020204" pitchFamily="34" charset="0"/>
              <a:buChar char="•"/>
            </a:pPr>
            <a:r>
              <a:rPr lang="en-GB" dirty="0"/>
              <a:t>Use clear boxes for items so children can locate items easily.</a:t>
            </a:r>
          </a:p>
          <a:p>
            <a:endParaRPr lang="en-GB" b="1" dirty="0"/>
          </a:p>
          <a:p>
            <a:endParaRPr lang="en-GB" dirty="0"/>
          </a:p>
          <a:p>
            <a:pPr>
              <a:lnSpc>
                <a:spcPct val="107000"/>
              </a:lnSpc>
              <a:spcAft>
                <a:spcPts val="800"/>
              </a:spcAft>
              <a:tabLst>
                <a:tab pos="1638300" algn="l"/>
              </a:tabLst>
            </a:pPr>
            <a:endParaRPr lang="en-GB" dirty="0"/>
          </a:p>
        </p:txBody>
      </p:sp>
    </p:spTree>
    <p:extLst>
      <p:ext uri="{BB962C8B-B14F-4D97-AF65-F5344CB8AC3E}">
        <p14:creationId xmlns:p14="http://schemas.microsoft.com/office/powerpoint/2010/main" val="6276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828584" y="1748907"/>
            <a:ext cx="9416248" cy="3699539"/>
          </a:xfrm>
          <a:prstGeom prst="rect">
            <a:avLst/>
          </a:prstGeom>
        </p:spPr>
        <p:txBody>
          <a:bodyPr wrap="square">
            <a:spAutoFit/>
          </a:bodyPr>
          <a:lstStyle/>
          <a:p>
            <a:endParaRPr lang="en-GB" dirty="0"/>
          </a:p>
          <a:p>
            <a:pPr marL="285750" lvl="0" indent="-285750">
              <a:buFont typeface="Wingdings" panose="05000000000000000000" pitchFamily="2" charset="2"/>
              <a:buChar char="Ø"/>
            </a:pPr>
            <a:r>
              <a:rPr lang="en-GB" dirty="0"/>
              <a:t>Pulling, twisting or chewing/biting objects e.g. their own clothing.</a:t>
            </a:r>
          </a:p>
          <a:p>
            <a:pPr marL="285750" lvl="0" indent="-285750">
              <a:buFont typeface="Wingdings" panose="05000000000000000000" pitchFamily="2" charset="2"/>
              <a:buChar char="Ø"/>
            </a:pPr>
            <a:r>
              <a:rPr lang="en-GB" dirty="0"/>
              <a:t>Frequently breaking toys not aware of their own strength – they may also hurt others unknowingly.</a:t>
            </a:r>
          </a:p>
          <a:p>
            <a:pPr marL="285750" lvl="0" indent="-285750">
              <a:buFont typeface="Wingdings" panose="05000000000000000000" pitchFamily="2" charset="2"/>
              <a:buChar char="Ø"/>
            </a:pPr>
            <a:r>
              <a:rPr lang="en-GB" dirty="0"/>
              <a:t>Difficulties with fine motor skills and appear “heavy handed”</a:t>
            </a:r>
          </a:p>
          <a:p>
            <a:pPr marL="285750" lvl="0" indent="-285750">
              <a:buFont typeface="Wingdings" panose="05000000000000000000" pitchFamily="2" charset="2"/>
              <a:buChar char="Ø"/>
            </a:pPr>
            <a:r>
              <a:rPr lang="en-GB" dirty="0"/>
              <a:t>Lean or bump into items.</a:t>
            </a:r>
          </a:p>
          <a:p>
            <a:pPr marL="285750" lvl="0" indent="-285750">
              <a:buFont typeface="Wingdings" panose="05000000000000000000" pitchFamily="2" charset="2"/>
              <a:buChar char="Ø"/>
            </a:pPr>
            <a:r>
              <a:rPr lang="en-GB" dirty="0"/>
              <a:t>Kick their heels on chair legs when sitting.</a:t>
            </a:r>
          </a:p>
          <a:p>
            <a:pPr marL="285750" lvl="0" indent="-285750">
              <a:buFont typeface="Wingdings" panose="05000000000000000000" pitchFamily="2" charset="2"/>
              <a:buChar char="Ø"/>
            </a:pPr>
            <a:r>
              <a:rPr lang="en-GB" dirty="0"/>
              <a:t>Crave rough and tumble play.</a:t>
            </a:r>
          </a:p>
          <a:p>
            <a:pPr marL="285750" lvl="0" indent="-285750">
              <a:buFont typeface="Wingdings" panose="05000000000000000000" pitchFamily="2" charset="2"/>
              <a:buChar char="Ø"/>
            </a:pPr>
            <a:r>
              <a:rPr lang="en-GB" dirty="0"/>
              <a:t>Prefer tight clothing and like to be cuddled and squeezed.</a:t>
            </a:r>
          </a:p>
          <a:p>
            <a:pPr marL="285750" lvl="0" indent="-285750">
              <a:buFont typeface="Wingdings" panose="05000000000000000000" pitchFamily="2" charset="2"/>
              <a:buChar char="Ø"/>
            </a:pPr>
            <a:r>
              <a:rPr lang="en-GB" dirty="0"/>
              <a:t>Touch walls as they are walking along and stay near to the perimeter of large spaces.</a:t>
            </a:r>
          </a:p>
          <a:p>
            <a:pPr marL="285750" lvl="0" indent="-285750">
              <a:buFont typeface="Wingdings" panose="05000000000000000000" pitchFamily="2" charset="2"/>
              <a:buChar char="Ø"/>
            </a:pPr>
            <a:r>
              <a:rPr lang="en-GB" dirty="0"/>
              <a:t>They may rock back and forth and fidget continuously.</a:t>
            </a:r>
          </a:p>
          <a:p>
            <a:pPr marL="285750" lvl="0" indent="-285750">
              <a:buFont typeface="Wingdings" panose="05000000000000000000" pitchFamily="2" charset="2"/>
              <a:buChar char="Ø"/>
            </a:pPr>
            <a:r>
              <a:rPr lang="en-GB" dirty="0"/>
              <a:t>May show self-injurious behaviours – seeking sensory input</a:t>
            </a:r>
          </a:p>
          <a:p>
            <a:pPr>
              <a:lnSpc>
                <a:spcPct val="107000"/>
              </a:lnSpc>
              <a:spcAft>
                <a:spcPts val="800"/>
              </a:spcAft>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492101" y="450568"/>
            <a:ext cx="5477521" cy="923330"/>
          </a:xfrm>
          <a:prstGeom prst="rect">
            <a:avLst/>
          </a:prstGeom>
          <a:noFill/>
        </p:spPr>
        <p:txBody>
          <a:bodyPr wrap="square" rtlCol="0">
            <a:spAutoFit/>
          </a:bodyPr>
          <a:lstStyle/>
          <a:p>
            <a:r>
              <a:rPr lang="en-GB" sz="5400" b="1" dirty="0"/>
              <a:t>PROPRIOCEPTION</a:t>
            </a:r>
          </a:p>
        </p:txBody>
      </p:sp>
    </p:spTree>
    <p:extLst>
      <p:ext uri="{BB962C8B-B14F-4D97-AF65-F5344CB8AC3E}">
        <p14:creationId xmlns:p14="http://schemas.microsoft.com/office/powerpoint/2010/main" val="406454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 calcmode="lin" valueType="num">
                                      <p:cBhvr additive="base">
                                        <p:cTn id="1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 calcmode="lin" valueType="num">
                                      <p:cBhvr additive="base">
                                        <p:cTn id="1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 calcmode="lin" valueType="num">
                                      <p:cBhvr additive="base">
                                        <p:cTn id="2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 calcmode="lin" valueType="num">
                                      <p:cBhvr additive="base">
                                        <p:cTn id="2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anim calcmode="lin" valueType="num">
                                      <p:cBhvr additive="base">
                                        <p:cTn id="31"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anim calcmode="lin" valueType="num">
                                      <p:cBhvr additive="base">
                                        <p:cTn id="35"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anim calcmode="lin" valueType="num">
                                      <p:cBhvr additive="base">
                                        <p:cTn id="39" dur="500" fill="hold"/>
                                        <p:tgtEl>
                                          <p:spTgt spid="7">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
                                            <p:txEl>
                                              <p:pRg st="9" end="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anim calcmode="lin" valueType="num">
                                      <p:cBhvr additive="base">
                                        <p:cTn id="43" dur="500" fill="hold"/>
                                        <p:tgtEl>
                                          <p:spTgt spid="7">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828583" y="1748907"/>
            <a:ext cx="11031983" cy="4253537"/>
          </a:xfrm>
          <a:prstGeom prst="rect">
            <a:avLst/>
          </a:prstGeom>
        </p:spPr>
        <p:txBody>
          <a:bodyPr wrap="square">
            <a:spAutoFit/>
          </a:bodyPr>
          <a:lstStyle/>
          <a:p>
            <a:endParaRPr lang="en-GB" dirty="0"/>
          </a:p>
          <a:p>
            <a:pPr marL="285750" lvl="0" indent="-285750">
              <a:buFont typeface="Arial" panose="020B0604020202020204" pitchFamily="34" charset="0"/>
              <a:buChar char="•"/>
            </a:pPr>
            <a:r>
              <a:rPr lang="en-GB" dirty="0"/>
              <a:t>Regular movement breaks</a:t>
            </a:r>
          </a:p>
          <a:p>
            <a:pPr marL="285750" lvl="0" indent="-285750">
              <a:buFont typeface="Arial" panose="020B0604020202020204" pitchFamily="34" charset="0"/>
              <a:buChar char="•"/>
            </a:pPr>
            <a:r>
              <a:rPr lang="en-GB" dirty="0"/>
              <a:t>Access to sensory equipment e.g. swings, Trampolining, </a:t>
            </a:r>
            <a:r>
              <a:rPr lang="en-GB" dirty="0" err="1"/>
              <a:t>IJoy</a:t>
            </a:r>
            <a:r>
              <a:rPr lang="en-GB" dirty="0"/>
              <a:t>, scooter boards, balance boards, bouncing on a therapy ball.</a:t>
            </a:r>
          </a:p>
          <a:p>
            <a:pPr marL="285750" lvl="0" indent="-285750">
              <a:buFont typeface="Arial" panose="020B0604020202020204" pitchFamily="34" charset="0"/>
              <a:buChar char="•"/>
            </a:pPr>
            <a:r>
              <a:rPr lang="en-GB" dirty="0"/>
              <a:t>Use fidget toys</a:t>
            </a:r>
          </a:p>
          <a:p>
            <a:pPr marL="285750" lvl="0" indent="-285750">
              <a:buFont typeface="Arial" panose="020B0604020202020204" pitchFamily="34" charset="0"/>
              <a:buChar char="•"/>
            </a:pPr>
            <a:r>
              <a:rPr lang="en-GB" dirty="0"/>
              <a:t>Use malleable material to manipulate e.g. playdough or </a:t>
            </a:r>
            <a:r>
              <a:rPr lang="en-GB" dirty="0" err="1"/>
              <a:t>blu</a:t>
            </a:r>
            <a:r>
              <a:rPr lang="en-GB" dirty="0"/>
              <a:t> tac.</a:t>
            </a:r>
          </a:p>
          <a:p>
            <a:pPr marL="285750" lvl="0" indent="-285750">
              <a:buFont typeface="Arial" panose="020B0604020202020204" pitchFamily="34" charset="0"/>
              <a:buChar char="•"/>
            </a:pPr>
            <a:r>
              <a:rPr lang="en-GB" dirty="0"/>
              <a:t>Use of foot fidgets</a:t>
            </a:r>
          </a:p>
          <a:p>
            <a:pPr marL="285750" lvl="0" indent="-285750">
              <a:buFont typeface="Arial" panose="020B0604020202020204" pitchFamily="34" charset="0"/>
              <a:buChar char="•"/>
            </a:pPr>
            <a:r>
              <a:rPr lang="en-GB" dirty="0"/>
              <a:t>Special/alternative seating – therapy balls, wobble cushions.</a:t>
            </a:r>
          </a:p>
          <a:p>
            <a:pPr marL="285750" lvl="0" indent="-285750">
              <a:buFont typeface="Arial" panose="020B0604020202020204" pitchFamily="34" charset="0"/>
              <a:buChar char="•"/>
            </a:pPr>
            <a:r>
              <a:rPr lang="en-GB" dirty="0"/>
              <a:t>Regular sips of cold water.</a:t>
            </a:r>
          </a:p>
          <a:p>
            <a:pPr marL="285750" lvl="0" indent="-285750">
              <a:buFont typeface="Arial" panose="020B0604020202020204" pitchFamily="34" charset="0"/>
              <a:buChar char="•"/>
            </a:pPr>
            <a:r>
              <a:rPr lang="en-GB" dirty="0"/>
              <a:t>Allow chewing of crunchy foods or ice cubes to support concentration.</a:t>
            </a:r>
          </a:p>
          <a:p>
            <a:pPr marL="285750" lvl="0" indent="-285750">
              <a:buFont typeface="Arial" panose="020B0604020202020204" pitchFamily="34" charset="0"/>
              <a:buChar char="•"/>
            </a:pPr>
            <a:r>
              <a:rPr lang="en-GB" dirty="0"/>
              <a:t>Chewelery</a:t>
            </a:r>
          </a:p>
          <a:p>
            <a:pPr marL="285750" lvl="0" indent="-285750">
              <a:buFont typeface="Arial" panose="020B0604020202020204" pitchFamily="34" charset="0"/>
              <a:buChar char="•"/>
            </a:pPr>
            <a:r>
              <a:rPr lang="en-GB" dirty="0"/>
              <a:t>Steam roller massage – using a therapy ball, rolling over the body.</a:t>
            </a:r>
          </a:p>
          <a:p>
            <a:pPr marL="285750" lvl="0" indent="-285750">
              <a:buFont typeface="Arial" panose="020B0604020202020204" pitchFamily="34" charset="0"/>
              <a:buChar char="•"/>
            </a:pPr>
            <a:r>
              <a:rPr lang="en-GB" dirty="0"/>
              <a:t>Deep pressure, particularly at times the child needs to focus.</a:t>
            </a:r>
          </a:p>
          <a:p>
            <a:pPr marL="285750" lvl="0" indent="-285750">
              <a:buFont typeface="Arial" panose="020B0604020202020204" pitchFamily="34" charset="0"/>
              <a:buChar char="•"/>
            </a:pPr>
            <a:r>
              <a:rPr lang="en-GB" dirty="0"/>
              <a:t>Weighted Equipment</a:t>
            </a:r>
          </a:p>
          <a:p>
            <a:pPr>
              <a:lnSpc>
                <a:spcPct val="107000"/>
              </a:lnSpc>
              <a:spcAft>
                <a:spcPts val="800"/>
              </a:spcAft>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492101" y="450568"/>
            <a:ext cx="5477521" cy="923330"/>
          </a:xfrm>
          <a:prstGeom prst="rect">
            <a:avLst/>
          </a:prstGeom>
          <a:noFill/>
        </p:spPr>
        <p:txBody>
          <a:bodyPr wrap="square" rtlCol="0">
            <a:spAutoFit/>
          </a:bodyPr>
          <a:lstStyle/>
          <a:p>
            <a:r>
              <a:rPr lang="en-GB" sz="5400" b="1" dirty="0"/>
              <a:t>PROPRIOCEPTION</a:t>
            </a:r>
          </a:p>
        </p:txBody>
      </p:sp>
    </p:spTree>
    <p:extLst>
      <p:ext uri="{BB962C8B-B14F-4D97-AF65-F5344CB8AC3E}">
        <p14:creationId xmlns:p14="http://schemas.microsoft.com/office/powerpoint/2010/main" val="297339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 calcmode="lin" valueType="num">
                                      <p:cBhvr additive="base">
                                        <p:cTn id="1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 calcmode="lin" valueType="num">
                                      <p:cBhvr additive="base">
                                        <p:cTn id="1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 calcmode="lin" valueType="num">
                                      <p:cBhvr additive="base">
                                        <p:cTn id="2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 calcmode="lin" valueType="num">
                                      <p:cBhvr additive="base">
                                        <p:cTn id="2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anim calcmode="lin" valueType="num">
                                      <p:cBhvr additive="base">
                                        <p:cTn id="31"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anim calcmode="lin" valueType="num">
                                      <p:cBhvr additive="base">
                                        <p:cTn id="35"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anim calcmode="lin" valueType="num">
                                      <p:cBhvr additive="base">
                                        <p:cTn id="39" dur="500" fill="hold"/>
                                        <p:tgtEl>
                                          <p:spTgt spid="7">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
                                            <p:txEl>
                                              <p:pRg st="9" end="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anim calcmode="lin" valueType="num">
                                      <p:cBhvr additive="base">
                                        <p:cTn id="43" dur="500" fill="hold"/>
                                        <p:tgtEl>
                                          <p:spTgt spid="7">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10" end="10"/>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xEl>
                                              <p:pRg st="11" end="11"/>
                                            </p:txEl>
                                          </p:spTgt>
                                        </p:tgtEl>
                                        <p:attrNameLst>
                                          <p:attrName>style.visibility</p:attrName>
                                        </p:attrNameLst>
                                      </p:cBhvr>
                                      <p:to>
                                        <p:strVal val="visible"/>
                                      </p:to>
                                    </p:set>
                                    <p:anim calcmode="lin" valueType="num">
                                      <p:cBhvr additive="base">
                                        <p:cTn id="47" dur="500" fill="hold"/>
                                        <p:tgtEl>
                                          <p:spTgt spid="7">
                                            <p:txEl>
                                              <p:pRg st="11" end="1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7">
                                            <p:txEl>
                                              <p:pRg st="11" end="11"/>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
                                            <p:txEl>
                                              <p:pRg st="12" end="12"/>
                                            </p:txEl>
                                          </p:spTgt>
                                        </p:tgtEl>
                                        <p:attrNameLst>
                                          <p:attrName>style.visibility</p:attrName>
                                        </p:attrNameLst>
                                      </p:cBhvr>
                                      <p:to>
                                        <p:strVal val="visible"/>
                                      </p:to>
                                    </p:set>
                                    <p:anim calcmode="lin" valueType="num">
                                      <p:cBhvr additive="base">
                                        <p:cTn id="51" dur="500" fill="hold"/>
                                        <p:tgtEl>
                                          <p:spTgt spid="7">
                                            <p:txEl>
                                              <p:pRg st="12" end="1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7">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6253580" y="1842920"/>
            <a:ext cx="5368030" cy="3145541"/>
          </a:xfrm>
          <a:prstGeom prst="rect">
            <a:avLst/>
          </a:prstGeom>
        </p:spPr>
        <p:txBody>
          <a:bodyPr wrap="square">
            <a:spAutoFit/>
          </a:bodyPr>
          <a:lstStyle/>
          <a:p>
            <a:r>
              <a:rPr lang="en-GB" b="1" dirty="0"/>
              <a:t>Hypersensitive (over) :</a:t>
            </a:r>
          </a:p>
          <a:p>
            <a:endParaRPr lang="en-GB" dirty="0"/>
          </a:p>
          <a:p>
            <a:pPr marL="285750" lvl="0" indent="-285750">
              <a:buFont typeface="Wingdings" panose="05000000000000000000" pitchFamily="2" charset="2"/>
              <a:buChar char="Ø"/>
            </a:pPr>
            <a:endParaRPr lang="en-GB" dirty="0"/>
          </a:p>
          <a:p>
            <a:pPr marL="285750" lvl="0" indent="-285750">
              <a:buFont typeface="Wingdings" panose="05000000000000000000" pitchFamily="2" charset="2"/>
              <a:buChar char="Ø"/>
            </a:pPr>
            <a:r>
              <a:rPr lang="en-GB" dirty="0"/>
              <a:t> cautious, hesitant to take risks.</a:t>
            </a:r>
          </a:p>
          <a:p>
            <a:pPr marL="285750" lvl="0" indent="-285750">
              <a:buFont typeface="Wingdings" panose="05000000000000000000" pitchFamily="2" charset="2"/>
              <a:buChar char="Ø"/>
            </a:pPr>
            <a:r>
              <a:rPr lang="en-GB" dirty="0"/>
              <a:t>avoid movement and may be fearful of heights. They have “gravitational insecurity”.</a:t>
            </a:r>
          </a:p>
          <a:p>
            <a:pPr marL="285750" lvl="0" indent="-285750">
              <a:buFont typeface="Wingdings" panose="05000000000000000000" pitchFamily="2" charset="2"/>
              <a:buChar char="Ø"/>
            </a:pPr>
            <a:r>
              <a:rPr lang="en-GB" dirty="0"/>
              <a:t>be disorientated and prefer laying down to sitting upright. They may lean their head on their arm.</a:t>
            </a:r>
          </a:p>
          <a:p>
            <a:pPr marL="285750" lvl="0" indent="-285750">
              <a:buFont typeface="Wingdings" panose="05000000000000000000" pitchFamily="2" charset="2"/>
              <a:buChar char="Ø"/>
            </a:pPr>
            <a:r>
              <a:rPr lang="en-GB" dirty="0"/>
              <a:t>find balancing activities very difficult.</a:t>
            </a:r>
          </a:p>
          <a:p>
            <a:r>
              <a:rPr lang="en-GB" b="1" dirty="0"/>
              <a:t> </a:t>
            </a:r>
            <a:endParaRPr lang="en-GB" dirty="0"/>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446845" y="1440731"/>
            <a:ext cx="5147569" cy="3976538"/>
          </a:xfrm>
          <a:prstGeom prst="rect">
            <a:avLst/>
          </a:prstGeom>
        </p:spPr>
        <p:txBody>
          <a:bodyPr wrap="square">
            <a:spAutoFit/>
          </a:bodyPr>
          <a:lstStyle/>
          <a:p>
            <a:r>
              <a:rPr lang="en-GB" b="1" dirty="0"/>
              <a:t>Hyposensitive (under):</a:t>
            </a:r>
          </a:p>
          <a:p>
            <a:endParaRPr lang="en-GB" dirty="0"/>
          </a:p>
          <a:p>
            <a:pPr lvl="0"/>
            <a:endParaRPr lang="en-GB" dirty="0"/>
          </a:p>
          <a:p>
            <a:pPr marL="285750" lvl="0" indent="-285750">
              <a:buFont typeface="Wingdings" panose="05000000000000000000" pitchFamily="2" charset="2"/>
              <a:buChar char="Ø"/>
            </a:pPr>
            <a:r>
              <a:rPr lang="en-GB" dirty="0"/>
              <a:t>thrill seekers, jumping from high places and climbing high. They seem to have no sense of danger.</a:t>
            </a:r>
          </a:p>
          <a:p>
            <a:pPr marL="285750" lvl="0" indent="-285750">
              <a:buFont typeface="Wingdings" panose="05000000000000000000" pitchFamily="2" charset="2"/>
              <a:buChar char="Ø"/>
            </a:pPr>
            <a:r>
              <a:rPr lang="en-GB" dirty="0"/>
              <a:t>enjoy spinning and do not appear to become dizzy. They will swing very high and fast at any opportunity.</a:t>
            </a:r>
          </a:p>
          <a:p>
            <a:pPr marL="285750" lvl="0" indent="-285750">
              <a:buFont typeface="Wingdings" panose="05000000000000000000" pitchFamily="2" charset="2"/>
              <a:buChar char="Ø"/>
            </a:pPr>
            <a:r>
              <a:rPr lang="en-GB" dirty="0"/>
              <a:t>enjoy being upside down.</a:t>
            </a:r>
          </a:p>
          <a:p>
            <a:pPr marL="285750" lvl="0" indent="-285750">
              <a:buFont typeface="Wingdings" panose="05000000000000000000" pitchFamily="2" charset="2"/>
              <a:buChar char="Ø"/>
            </a:pPr>
            <a:r>
              <a:rPr lang="en-GB" dirty="0"/>
              <a:t>have trouble staying seated.</a:t>
            </a:r>
          </a:p>
          <a:p>
            <a:pPr marL="285750" lvl="0" indent="-285750">
              <a:buFont typeface="Wingdings" panose="05000000000000000000" pitchFamily="2" charset="2"/>
              <a:buChar char="Ø"/>
            </a:pPr>
            <a:r>
              <a:rPr lang="en-GB" dirty="0"/>
              <a:t>rock or are constantly moving/fidgeting. </a:t>
            </a:r>
          </a:p>
          <a:p>
            <a:pPr lvl="0"/>
            <a:endParaRPr lang="en-GB" dirty="0"/>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6" y="452913"/>
            <a:ext cx="3994951" cy="923330"/>
          </a:xfrm>
          <a:prstGeom prst="rect">
            <a:avLst/>
          </a:prstGeom>
          <a:noFill/>
        </p:spPr>
        <p:txBody>
          <a:bodyPr wrap="square" rtlCol="0">
            <a:spAutoFit/>
          </a:bodyPr>
          <a:lstStyle/>
          <a:p>
            <a:r>
              <a:rPr lang="en-GB" sz="5400" b="1" dirty="0"/>
              <a:t>VESTIBULAR</a:t>
            </a:r>
          </a:p>
        </p:txBody>
      </p:sp>
    </p:spTree>
    <p:extLst>
      <p:ext uri="{BB962C8B-B14F-4D97-AF65-F5344CB8AC3E}">
        <p14:creationId xmlns:p14="http://schemas.microsoft.com/office/powerpoint/2010/main" val="203930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26618"/>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a:t>
            </a:r>
          </a:p>
        </p:txBody>
      </p:sp>
      <p:sp>
        <p:nvSpPr>
          <p:cNvPr id="7" name="Rectangle 6">
            <a:extLst>
              <a:ext uri="{FF2B5EF4-FFF2-40B4-BE49-F238E27FC236}">
                <a16:creationId xmlns:a16="http://schemas.microsoft.com/office/drawing/2014/main" id="{C762735B-144C-44B7-9EAA-A1DDE26C4302}"/>
              </a:ext>
            </a:extLst>
          </p:cNvPr>
          <p:cNvSpPr/>
          <p:nvPr/>
        </p:nvSpPr>
        <p:spPr>
          <a:xfrm>
            <a:off x="6253580" y="1842920"/>
            <a:ext cx="5368030" cy="3699539"/>
          </a:xfrm>
          <a:prstGeom prst="rect">
            <a:avLst/>
          </a:prstGeom>
        </p:spPr>
        <p:txBody>
          <a:bodyPr wrap="square">
            <a:spAutoFit/>
          </a:bodyPr>
          <a:lstStyle/>
          <a:p>
            <a:r>
              <a:rPr lang="en-GB" b="1" dirty="0"/>
              <a:t>Hypersensitive (over):</a:t>
            </a:r>
          </a:p>
          <a:p>
            <a:endParaRPr lang="en-GB" dirty="0"/>
          </a:p>
          <a:p>
            <a:pPr marL="285750" lvl="0" indent="-285750">
              <a:buFont typeface="Arial" panose="020B0604020202020204" pitchFamily="34" charset="0"/>
              <a:buChar char="•"/>
            </a:pPr>
            <a:r>
              <a:rPr lang="en-GB" dirty="0"/>
              <a:t>Limit unnecessary movement.</a:t>
            </a:r>
          </a:p>
          <a:p>
            <a:pPr marL="285750" lvl="0" indent="-285750">
              <a:buFont typeface="Arial" panose="020B0604020202020204" pitchFamily="34" charset="0"/>
              <a:buChar char="•"/>
            </a:pPr>
            <a:r>
              <a:rPr lang="en-GB" dirty="0"/>
              <a:t>Allow pupils to hold on for support when balancing.</a:t>
            </a:r>
          </a:p>
          <a:p>
            <a:pPr marL="285750" lvl="0" indent="-285750">
              <a:buFont typeface="Arial" panose="020B0604020202020204" pitchFamily="34" charset="0"/>
              <a:buChar char="•"/>
            </a:pPr>
            <a:r>
              <a:rPr lang="en-GB" dirty="0"/>
              <a:t>Ensure that pupils have their feet on the ground when seated in class.</a:t>
            </a:r>
          </a:p>
          <a:p>
            <a:pPr marL="285750" lvl="0" indent="-285750">
              <a:buFont typeface="Arial" panose="020B0604020202020204" pitchFamily="34" charset="0"/>
              <a:buChar char="•"/>
            </a:pPr>
            <a:r>
              <a:rPr lang="en-GB" dirty="0"/>
              <a:t>Introduce new movements slowly and let the pupil dictate the pace.</a:t>
            </a:r>
          </a:p>
          <a:p>
            <a:pPr marL="285750" lvl="0" indent="-285750">
              <a:buFont typeface="Arial" panose="020B0604020202020204" pitchFamily="34" charset="0"/>
              <a:buChar char="•"/>
            </a:pPr>
            <a:r>
              <a:rPr lang="en-GB" dirty="0"/>
              <a:t>Provide self-regulation techniques e.g. using a safe space, weighted blanket, therapy ball rolled over their body, deep pressure etc.</a:t>
            </a:r>
          </a:p>
          <a:p>
            <a:r>
              <a:rPr lang="en-GB" b="1" dirty="0"/>
              <a:t> </a:t>
            </a:r>
            <a:endParaRPr lang="en-GB" dirty="0"/>
          </a:p>
          <a:p>
            <a:pPr>
              <a:lnSpc>
                <a:spcPct val="107000"/>
              </a:lnSpc>
              <a:spcAft>
                <a:spcPts val="800"/>
              </a:spcAft>
              <a:tabLst>
                <a:tab pos="1638300" algn="l"/>
              </a:tabLst>
            </a:pPr>
            <a:endParaRPr lang="en-GB" dirty="0"/>
          </a:p>
        </p:txBody>
      </p:sp>
      <p:sp>
        <p:nvSpPr>
          <p:cNvPr id="8" name="Rectangle 7">
            <a:extLst>
              <a:ext uri="{FF2B5EF4-FFF2-40B4-BE49-F238E27FC236}">
                <a16:creationId xmlns:a16="http://schemas.microsoft.com/office/drawing/2014/main" id="{1A9530F6-C3D2-4597-8708-F926CB6C0060}"/>
              </a:ext>
            </a:extLst>
          </p:cNvPr>
          <p:cNvSpPr/>
          <p:nvPr/>
        </p:nvSpPr>
        <p:spPr>
          <a:xfrm>
            <a:off x="446845" y="1440731"/>
            <a:ext cx="5147569" cy="3699539"/>
          </a:xfrm>
          <a:prstGeom prst="rect">
            <a:avLst/>
          </a:prstGeom>
        </p:spPr>
        <p:txBody>
          <a:bodyPr wrap="square">
            <a:spAutoFit/>
          </a:bodyPr>
          <a:lstStyle/>
          <a:p>
            <a:r>
              <a:rPr lang="en-GB" b="1" dirty="0"/>
              <a:t>Hyposensitive (under):</a:t>
            </a:r>
          </a:p>
          <a:p>
            <a:endParaRPr lang="en-GB" dirty="0"/>
          </a:p>
          <a:p>
            <a:pPr marL="285750" lvl="0" indent="-285750">
              <a:buFont typeface="Arial" panose="020B0604020202020204" pitchFamily="34" charset="0"/>
              <a:buChar char="•"/>
            </a:pPr>
            <a:r>
              <a:rPr lang="en-GB" dirty="0"/>
              <a:t>Give regular movement breaks. Perhaps they could complete regular “jobs”.</a:t>
            </a:r>
          </a:p>
          <a:p>
            <a:pPr marL="285750" lvl="0" indent="-285750">
              <a:buFont typeface="Arial" panose="020B0604020202020204" pitchFamily="34" charset="0"/>
              <a:buChar char="•"/>
            </a:pPr>
            <a:r>
              <a:rPr lang="en-GB" dirty="0"/>
              <a:t>Provide a sensory diet consisting of physical movement. This can include both indoor and outdoor equipment. E.g. rockers, climbing walls, swings, therapy balls, </a:t>
            </a:r>
            <a:r>
              <a:rPr lang="en-GB" dirty="0" err="1"/>
              <a:t>IJoy</a:t>
            </a:r>
            <a:r>
              <a:rPr lang="en-GB" dirty="0"/>
              <a:t>, Trampolining, swimming.</a:t>
            </a:r>
          </a:p>
          <a:p>
            <a:pPr marL="285750" lvl="0" indent="-285750">
              <a:buFont typeface="Arial" panose="020B0604020202020204" pitchFamily="34" charset="0"/>
              <a:buChar char="•"/>
            </a:pPr>
            <a:r>
              <a:rPr lang="en-GB" dirty="0"/>
              <a:t>Provide alternative “seating” e.g. sitting on a therapy ball or using a wiggle cushion.</a:t>
            </a:r>
          </a:p>
          <a:p>
            <a:pPr marL="285750" lvl="0" indent="-285750">
              <a:buFont typeface="Arial" panose="020B0604020202020204" pitchFamily="34" charset="0"/>
              <a:buChar char="•"/>
            </a:pPr>
            <a:endParaRPr lang="en-GB" dirty="0"/>
          </a:p>
          <a:p>
            <a:pPr>
              <a:lnSpc>
                <a:spcPct val="107000"/>
              </a:lnSpc>
              <a:spcAft>
                <a:spcPts val="800"/>
              </a:spcAft>
              <a:tabLst>
                <a:tab pos="1638300" algn="l"/>
              </a:tabLs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D409676-38B1-48EB-98A5-90981C0122AC}"/>
              </a:ext>
            </a:extLst>
          </p:cNvPr>
          <p:cNvSpPr txBox="1"/>
          <p:nvPr/>
        </p:nvSpPr>
        <p:spPr>
          <a:xfrm>
            <a:off x="4891596" y="452913"/>
            <a:ext cx="3994951" cy="923330"/>
          </a:xfrm>
          <a:prstGeom prst="rect">
            <a:avLst/>
          </a:prstGeom>
          <a:noFill/>
        </p:spPr>
        <p:txBody>
          <a:bodyPr wrap="square" rtlCol="0">
            <a:spAutoFit/>
          </a:bodyPr>
          <a:lstStyle/>
          <a:p>
            <a:r>
              <a:rPr lang="en-GB" sz="5400" b="1" dirty="0"/>
              <a:t>VESTIBULAR</a:t>
            </a:r>
          </a:p>
        </p:txBody>
      </p:sp>
    </p:spTree>
    <p:extLst>
      <p:ext uri="{BB962C8B-B14F-4D97-AF65-F5344CB8AC3E}">
        <p14:creationId xmlns:p14="http://schemas.microsoft.com/office/powerpoint/2010/main" val="253851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What you might see:</a:t>
            </a:r>
          </a:p>
        </p:txBody>
      </p:sp>
      <p:sp>
        <p:nvSpPr>
          <p:cNvPr id="7" name="Rectangle 6">
            <a:extLst>
              <a:ext uri="{FF2B5EF4-FFF2-40B4-BE49-F238E27FC236}">
                <a16:creationId xmlns:a16="http://schemas.microsoft.com/office/drawing/2014/main" id="{C762735B-144C-44B7-9EAA-A1DDE26C4302}"/>
              </a:ext>
            </a:extLst>
          </p:cNvPr>
          <p:cNvSpPr/>
          <p:nvPr/>
        </p:nvSpPr>
        <p:spPr>
          <a:xfrm>
            <a:off x="828584" y="1748907"/>
            <a:ext cx="9416248" cy="2314544"/>
          </a:xfrm>
          <a:prstGeom prst="rect">
            <a:avLst/>
          </a:prstGeom>
        </p:spPr>
        <p:txBody>
          <a:bodyPr wrap="square">
            <a:spAutoFit/>
          </a:bodyPr>
          <a:lstStyle/>
          <a:p>
            <a:r>
              <a:rPr lang="en-GB" b="1" dirty="0"/>
              <a:t>Children with Interoceptive difficulties might display the following:</a:t>
            </a:r>
          </a:p>
          <a:p>
            <a:endParaRPr lang="en-GB" dirty="0"/>
          </a:p>
          <a:p>
            <a:pPr marL="285750" lvl="0" indent="-285750">
              <a:buFont typeface="Wingdings" panose="05000000000000000000" pitchFamily="2" charset="2"/>
              <a:buChar char="Ø"/>
            </a:pPr>
            <a:r>
              <a:rPr lang="en-GB" dirty="0"/>
              <a:t>Overeating and not feeling full.</a:t>
            </a:r>
          </a:p>
          <a:p>
            <a:pPr marL="285750" lvl="0" indent="-285750">
              <a:buFont typeface="Wingdings" panose="05000000000000000000" pitchFamily="2" charset="2"/>
              <a:buChar char="Ø"/>
            </a:pPr>
            <a:r>
              <a:rPr lang="en-GB" dirty="0"/>
              <a:t>Not feeling hungry.</a:t>
            </a:r>
          </a:p>
          <a:p>
            <a:pPr marL="285750" lvl="0" indent="-285750">
              <a:buFont typeface="Wingdings" panose="05000000000000000000" pitchFamily="2" charset="2"/>
              <a:buChar char="Ø"/>
            </a:pPr>
            <a:r>
              <a:rPr lang="en-GB" dirty="0"/>
              <a:t>Not aware of when they are feeling poorly.</a:t>
            </a:r>
          </a:p>
          <a:p>
            <a:pPr marL="285750" lvl="0" indent="-285750">
              <a:buFont typeface="Wingdings" panose="05000000000000000000" pitchFamily="2" charset="2"/>
              <a:buChar char="Ø"/>
            </a:pPr>
            <a:r>
              <a:rPr lang="en-GB" dirty="0"/>
              <a:t>Not aware of body temperatures.</a:t>
            </a:r>
          </a:p>
          <a:p>
            <a:pPr marL="285750" lvl="0" indent="-285750">
              <a:buFont typeface="Wingdings" panose="05000000000000000000" pitchFamily="2" charset="2"/>
              <a:buChar char="Ø"/>
            </a:pPr>
            <a:r>
              <a:rPr lang="en-GB" dirty="0"/>
              <a:t>Not being aware of needing the toilet. </a:t>
            </a:r>
          </a:p>
          <a:p>
            <a:pPr>
              <a:lnSpc>
                <a:spcPct val="107000"/>
              </a:lnSpc>
              <a:spcAft>
                <a:spcPts val="800"/>
              </a:spcAft>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492101" y="450568"/>
            <a:ext cx="5477521" cy="923330"/>
          </a:xfrm>
          <a:prstGeom prst="rect">
            <a:avLst/>
          </a:prstGeom>
          <a:noFill/>
        </p:spPr>
        <p:txBody>
          <a:bodyPr wrap="square" rtlCol="0">
            <a:spAutoFit/>
          </a:bodyPr>
          <a:lstStyle/>
          <a:p>
            <a:r>
              <a:rPr lang="en-GB" sz="5400" b="1" dirty="0"/>
              <a:t>Interoception</a:t>
            </a:r>
          </a:p>
        </p:txBody>
      </p:sp>
    </p:spTree>
    <p:extLst>
      <p:ext uri="{BB962C8B-B14F-4D97-AF65-F5344CB8AC3E}">
        <p14:creationId xmlns:p14="http://schemas.microsoft.com/office/powerpoint/2010/main" val="8484271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6" name="TextBox 5">
            <a:extLst>
              <a:ext uri="{FF2B5EF4-FFF2-40B4-BE49-F238E27FC236}">
                <a16:creationId xmlns:a16="http://schemas.microsoft.com/office/drawing/2014/main" id="{D3B50AF9-9773-45BC-91E8-85BA9CB885D5}"/>
              </a:ext>
            </a:extLst>
          </p:cNvPr>
          <p:cNvSpPr txBox="1"/>
          <p:nvPr/>
        </p:nvSpPr>
        <p:spPr>
          <a:xfrm>
            <a:off x="562253" y="226291"/>
            <a:ext cx="8013577" cy="523220"/>
          </a:xfrm>
          <a:prstGeom prst="rect">
            <a:avLst/>
          </a:prstGeom>
          <a:noFill/>
        </p:spPr>
        <p:txBody>
          <a:bodyPr wrap="square" rtlCol="0">
            <a:spAutoFit/>
          </a:bodyPr>
          <a:lstStyle/>
          <a:p>
            <a:r>
              <a:rPr lang="en-GB" sz="2800" b="1" dirty="0"/>
              <a:t>Strategies :</a:t>
            </a:r>
          </a:p>
        </p:txBody>
      </p:sp>
      <p:sp>
        <p:nvSpPr>
          <p:cNvPr id="7" name="Rectangle 6">
            <a:extLst>
              <a:ext uri="{FF2B5EF4-FFF2-40B4-BE49-F238E27FC236}">
                <a16:creationId xmlns:a16="http://schemas.microsoft.com/office/drawing/2014/main" id="{C762735B-144C-44B7-9EAA-A1DDE26C4302}"/>
              </a:ext>
            </a:extLst>
          </p:cNvPr>
          <p:cNvSpPr/>
          <p:nvPr/>
        </p:nvSpPr>
        <p:spPr>
          <a:xfrm>
            <a:off x="828584" y="1748907"/>
            <a:ext cx="9416248" cy="2314544"/>
          </a:xfrm>
          <a:prstGeom prst="rect">
            <a:avLst/>
          </a:prstGeom>
        </p:spPr>
        <p:txBody>
          <a:bodyPr wrap="square">
            <a:spAutoFit/>
          </a:bodyPr>
          <a:lstStyle/>
          <a:p>
            <a:endParaRPr lang="en-GB" b="1" dirty="0"/>
          </a:p>
          <a:p>
            <a:endParaRPr lang="en-GB" dirty="0"/>
          </a:p>
          <a:p>
            <a:pPr marL="285750" lvl="0" indent="-285750">
              <a:buFont typeface="Wingdings" panose="05000000000000000000" pitchFamily="2" charset="2"/>
              <a:buChar char="Ø"/>
            </a:pPr>
            <a:r>
              <a:rPr lang="en-GB" dirty="0"/>
              <a:t>Timers for toileting times/meal times to help routine and predictability.</a:t>
            </a:r>
          </a:p>
          <a:p>
            <a:pPr marL="285750" lvl="0" indent="-285750">
              <a:buFont typeface="Wingdings" panose="05000000000000000000" pitchFamily="2" charset="2"/>
              <a:buChar char="Ø"/>
            </a:pPr>
            <a:r>
              <a:rPr lang="en-GB" dirty="0"/>
              <a:t>Body awareness and Emotion sessions to help understand what different emotions/bodily functions feel like e.g. When I’m hungry my tummy rumbles, when I’m anxious I get “butterflies” and my hands are sweaty. </a:t>
            </a:r>
          </a:p>
          <a:p>
            <a:pPr marL="285750" lvl="0" indent="-285750">
              <a:buFont typeface="Wingdings" panose="05000000000000000000" pitchFamily="2" charset="2"/>
              <a:buChar char="Ø"/>
            </a:pPr>
            <a:endParaRPr lang="en-GB" dirty="0"/>
          </a:p>
          <a:p>
            <a:pPr>
              <a:lnSpc>
                <a:spcPct val="107000"/>
              </a:lnSpc>
              <a:spcAft>
                <a:spcPts val="800"/>
              </a:spcAft>
              <a:tabLst>
                <a:tab pos="1638300" algn="l"/>
              </a:tabLst>
            </a:pPr>
            <a:endParaRPr lang="en-GB" dirty="0"/>
          </a:p>
        </p:txBody>
      </p:sp>
      <p:sp>
        <p:nvSpPr>
          <p:cNvPr id="9" name="TextBox 8">
            <a:extLst>
              <a:ext uri="{FF2B5EF4-FFF2-40B4-BE49-F238E27FC236}">
                <a16:creationId xmlns:a16="http://schemas.microsoft.com/office/drawing/2014/main" id="{1D409676-38B1-48EB-98A5-90981C0122AC}"/>
              </a:ext>
            </a:extLst>
          </p:cNvPr>
          <p:cNvSpPr txBox="1"/>
          <p:nvPr/>
        </p:nvSpPr>
        <p:spPr>
          <a:xfrm>
            <a:off x="4492101" y="450568"/>
            <a:ext cx="5477521" cy="923330"/>
          </a:xfrm>
          <a:prstGeom prst="rect">
            <a:avLst/>
          </a:prstGeom>
          <a:noFill/>
        </p:spPr>
        <p:txBody>
          <a:bodyPr wrap="square" rtlCol="0">
            <a:spAutoFit/>
          </a:bodyPr>
          <a:lstStyle/>
          <a:p>
            <a:r>
              <a:rPr lang="en-GB" sz="5400" b="1" dirty="0"/>
              <a:t>Interoception</a:t>
            </a:r>
          </a:p>
        </p:txBody>
      </p:sp>
    </p:spTree>
    <p:extLst>
      <p:ext uri="{BB962C8B-B14F-4D97-AF65-F5344CB8AC3E}">
        <p14:creationId xmlns:p14="http://schemas.microsoft.com/office/powerpoint/2010/main" val="2528634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9" name="TextBox 8">
            <a:extLst>
              <a:ext uri="{FF2B5EF4-FFF2-40B4-BE49-F238E27FC236}">
                <a16:creationId xmlns:a16="http://schemas.microsoft.com/office/drawing/2014/main" id="{1D409676-38B1-48EB-98A5-90981C0122AC}"/>
              </a:ext>
            </a:extLst>
          </p:cNvPr>
          <p:cNvSpPr txBox="1"/>
          <p:nvPr/>
        </p:nvSpPr>
        <p:spPr>
          <a:xfrm>
            <a:off x="3815696" y="350360"/>
            <a:ext cx="5477521" cy="923330"/>
          </a:xfrm>
          <a:prstGeom prst="rect">
            <a:avLst/>
          </a:prstGeom>
          <a:noFill/>
        </p:spPr>
        <p:txBody>
          <a:bodyPr wrap="square" rtlCol="0">
            <a:spAutoFit/>
          </a:bodyPr>
          <a:lstStyle/>
          <a:p>
            <a:r>
              <a:rPr lang="en-GB" sz="5400" b="1" dirty="0" smtClean="0"/>
              <a:t>Sensory Circuits </a:t>
            </a:r>
            <a:endParaRPr lang="en-GB" sz="5400" b="1" dirty="0"/>
          </a:p>
        </p:txBody>
      </p:sp>
      <p:sp>
        <p:nvSpPr>
          <p:cNvPr id="5" name="Rectangle 4"/>
          <p:cNvSpPr/>
          <p:nvPr/>
        </p:nvSpPr>
        <p:spPr>
          <a:xfrm>
            <a:off x="613775" y="1474106"/>
            <a:ext cx="11198269" cy="3508653"/>
          </a:xfrm>
          <a:prstGeom prst="rect">
            <a:avLst/>
          </a:prstGeom>
        </p:spPr>
        <p:txBody>
          <a:bodyPr wrap="square">
            <a:spAutoFit/>
          </a:bodyPr>
          <a:lstStyle/>
          <a:p>
            <a:pPr>
              <a:spcAft>
                <a:spcPts val="0"/>
              </a:spcAft>
            </a:pPr>
            <a:r>
              <a:rPr lang="en-GB" dirty="0">
                <a:solidFill>
                  <a:srgbClr val="000000"/>
                </a:solidFill>
                <a:latin typeface="Open Sans" panose="020B0606030504020204" pitchFamily="34" charset="0"/>
                <a:ea typeface="Open Sans" panose="020B0606030504020204" pitchFamily="34" charset="0"/>
                <a:cs typeface="Open Sans" panose="020B0606030504020204" pitchFamily="34" charset="0"/>
              </a:rPr>
              <a:t>Sensory circuits are an example of a sensory integration intervention, they can be used to help those who struggle to process and appropriately use sensory information, and consequently Sensory Circuits may facilitate engagement for learning. </a:t>
            </a:r>
            <a:endParaRPr lang="en-GB" dirty="0" smtClean="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spcAft>
                <a:spcPts val="0"/>
              </a:spcAft>
            </a:pPr>
            <a:endParaRPr lang="en-GB" sz="20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Sensory circuits can be effective in supporting individuals to improve their levels of attention and focus. They can help to tackle sensory imbalances &amp; support those with lots of energy to enable them to redirect it positively. Sensory circuits should include the following 3 elements in the correct order in order to be effective</a:t>
            </a:r>
            <a:r>
              <a:rPr lang="en-GB" dirty="0" smtClean="0">
                <a:latin typeface="Open Sans" panose="020B0606030504020204" pitchFamily="34" charset="0"/>
                <a:ea typeface="Open Sans" panose="020B0606030504020204" pitchFamily="34" charset="0"/>
                <a:cs typeface="Open Sans" panose="020B0606030504020204" pitchFamily="34" charset="0"/>
              </a:rPr>
              <a:t>:</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t> </a:t>
            </a:r>
          </a:p>
          <a:p>
            <a:pPr>
              <a:spcAft>
                <a:spcPts val="0"/>
              </a:spcAft>
            </a:pPr>
            <a:endParaRPr lang="en-GB" sz="2000" dirty="0">
              <a:latin typeface="Times New Roman" panose="02020603050405020304" pitchFamily="18" charset="0"/>
              <a:ea typeface="Times New Roman" panose="02020603050405020304" pitchFamily="18" charset="0"/>
            </a:endParaRPr>
          </a:p>
          <a:p>
            <a:pPr algn="just">
              <a:spcAft>
                <a:spcPts val="0"/>
              </a:spcAft>
            </a:pPr>
            <a:r>
              <a:rPr lang="en-GB" sz="2000" dirty="0">
                <a:solidFill>
                  <a:srgbClr val="000000"/>
                </a:solidFill>
                <a:latin typeface="Calibri" panose="020F050202020403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17737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9" name="TextBox 8">
            <a:extLst>
              <a:ext uri="{FF2B5EF4-FFF2-40B4-BE49-F238E27FC236}">
                <a16:creationId xmlns:a16="http://schemas.microsoft.com/office/drawing/2014/main" id="{1D409676-38B1-48EB-98A5-90981C0122AC}"/>
              </a:ext>
            </a:extLst>
          </p:cNvPr>
          <p:cNvSpPr txBox="1"/>
          <p:nvPr/>
        </p:nvSpPr>
        <p:spPr>
          <a:xfrm>
            <a:off x="3815694" y="84904"/>
            <a:ext cx="5477521" cy="923330"/>
          </a:xfrm>
          <a:prstGeom prst="rect">
            <a:avLst/>
          </a:prstGeom>
          <a:noFill/>
        </p:spPr>
        <p:txBody>
          <a:bodyPr wrap="square" rtlCol="0">
            <a:spAutoFit/>
          </a:bodyPr>
          <a:lstStyle/>
          <a:p>
            <a:r>
              <a:rPr lang="en-GB" sz="5400" b="1" dirty="0" smtClean="0"/>
              <a:t>Sensory Circuits </a:t>
            </a:r>
            <a:endParaRPr lang="en-GB" sz="5400" b="1" dirty="0"/>
          </a:p>
        </p:txBody>
      </p:sp>
      <p:sp>
        <p:nvSpPr>
          <p:cNvPr id="5" name="Rectangle 4"/>
          <p:cNvSpPr/>
          <p:nvPr/>
        </p:nvSpPr>
        <p:spPr>
          <a:xfrm>
            <a:off x="676291" y="943137"/>
            <a:ext cx="11198269" cy="3754874"/>
          </a:xfrm>
          <a:prstGeom prst="rect">
            <a:avLst/>
          </a:prstGeom>
        </p:spPr>
        <p:txBody>
          <a:bodyPr wrap="square">
            <a:spAutoFit/>
          </a:bodyPr>
          <a:lstStyle/>
          <a:p>
            <a:pPr lvl="0"/>
            <a:r>
              <a:rPr lang="en-GB" b="1" dirty="0">
                <a:latin typeface="Open Sans" panose="020B0606030504020204" pitchFamily="34" charset="0"/>
                <a:ea typeface="Open Sans" panose="020B0606030504020204" pitchFamily="34" charset="0"/>
                <a:cs typeface="Open Sans" panose="020B0606030504020204" pitchFamily="34" charset="0"/>
              </a:rPr>
              <a:t>Alerting </a:t>
            </a:r>
            <a:r>
              <a:rPr lang="en-GB" dirty="0">
                <a:latin typeface="Open Sans" panose="020B0606030504020204" pitchFamily="34" charset="0"/>
                <a:ea typeface="Open Sans" panose="020B0606030504020204" pitchFamily="34" charset="0"/>
                <a:cs typeface="Open Sans" panose="020B0606030504020204" pitchFamily="34" charset="0"/>
              </a:rPr>
              <a:t>– to provide vestibular stimulation; preparing the brain for learning &amp; for the demands of the school environment e.g. skipping, run, jumping jacks</a:t>
            </a:r>
            <a:r>
              <a:rPr lang="en-GB" dirty="0" smtClean="0">
                <a:latin typeface="Open Sans" panose="020B0606030504020204" pitchFamily="34" charset="0"/>
                <a:ea typeface="Open Sans" panose="020B0606030504020204" pitchFamily="34" charset="0"/>
                <a:cs typeface="Open Sans" panose="020B0606030504020204" pitchFamily="34" charset="0"/>
              </a:rPr>
              <a:t>.</a:t>
            </a:r>
          </a:p>
          <a:p>
            <a:pPr lvl="0"/>
            <a:endParaRPr lang="en-GB" dirty="0">
              <a:latin typeface="Open Sans" panose="020B0606030504020204" pitchFamily="34" charset="0"/>
              <a:ea typeface="Open Sans" panose="020B0606030504020204" pitchFamily="34" charset="0"/>
              <a:cs typeface="Open Sans" panose="020B0606030504020204" pitchFamily="34" charset="0"/>
            </a:endParaRPr>
          </a:p>
          <a:p>
            <a:pPr lvl="0"/>
            <a:r>
              <a:rPr lang="en-GB" b="1" dirty="0">
                <a:latin typeface="Open Sans" panose="020B0606030504020204" pitchFamily="34" charset="0"/>
                <a:ea typeface="Open Sans" panose="020B0606030504020204" pitchFamily="34" charset="0"/>
                <a:cs typeface="Open Sans" panose="020B0606030504020204" pitchFamily="34" charset="0"/>
              </a:rPr>
              <a:t>Organising </a:t>
            </a:r>
            <a:r>
              <a:rPr lang="en-GB" dirty="0">
                <a:latin typeface="Open Sans" panose="020B0606030504020204" pitchFamily="34" charset="0"/>
                <a:ea typeface="Open Sans" panose="020B0606030504020204" pitchFamily="34" charset="0"/>
                <a:cs typeface="Open Sans" panose="020B0606030504020204" pitchFamily="34" charset="0"/>
              </a:rPr>
              <a:t>– sorting and preparing the body and brain, providing situations to increase focus, attention span &amp; performance; activities that require multi‐sensory processing &amp; balance e.g. climbing, balancing, throwing into a target, scooting</a:t>
            </a:r>
            <a:r>
              <a:rPr lang="en-GB" dirty="0" smtClean="0">
                <a:latin typeface="Open Sans" panose="020B0606030504020204" pitchFamily="34" charset="0"/>
                <a:ea typeface="Open Sans" panose="020B0606030504020204" pitchFamily="34" charset="0"/>
                <a:cs typeface="Open Sans" panose="020B0606030504020204" pitchFamily="34" charset="0"/>
              </a:rPr>
              <a:t>.</a:t>
            </a:r>
          </a:p>
          <a:p>
            <a:pPr lvl="0"/>
            <a:endParaRPr lang="en-GB" dirty="0">
              <a:latin typeface="Open Sans" panose="020B0606030504020204" pitchFamily="34" charset="0"/>
              <a:ea typeface="Open Sans" panose="020B0606030504020204" pitchFamily="34" charset="0"/>
              <a:cs typeface="Open Sans" panose="020B0606030504020204" pitchFamily="34" charset="0"/>
            </a:endParaRPr>
          </a:p>
          <a:p>
            <a:pPr lvl="0"/>
            <a:r>
              <a:rPr lang="en-GB" b="1" dirty="0">
                <a:latin typeface="Open Sans" panose="020B0606030504020204" pitchFamily="34" charset="0"/>
                <a:ea typeface="Open Sans" panose="020B0606030504020204" pitchFamily="34" charset="0"/>
                <a:cs typeface="Open Sans" panose="020B0606030504020204" pitchFamily="34" charset="0"/>
              </a:rPr>
              <a:t>Calming </a:t>
            </a:r>
            <a:r>
              <a:rPr lang="en-GB" dirty="0">
                <a:latin typeface="Open Sans" panose="020B0606030504020204" pitchFamily="34" charset="0"/>
                <a:ea typeface="Open Sans" panose="020B0606030504020204" pitchFamily="34" charset="0"/>
                <a:cs typeface="Open Sans" panose="020B0606030504020204" pitchFamily="34" charset="0"/>
              </a:rPr>
              <a:t>– Very important; to ensure they are calm and centred and ready to learn. E.g. press ups, ball squash, deep hand pressure, bear hug while wrapped tightly in a blanket.</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t> </a:t>
            </a:r>
          </a:p>
          <a:p>
            <a:pPr>
              <a:spcAft>
                <a:spcPts val="0"/>
              </a:spcAft>
            </a:pPr>
            <a:endParaRPr lang="en-GB" sz="2000" dirty="0">
              <a:latin typeface="Times New Roman" panose="02020603050405020304" pitchFamily="18" charset="0"/>
              <a:ea typeface="Times New Roman" panose="02020603050405020304" pitchFamily="18" charset="0"/>
            </a:endParaRPr>
          </a:p>
          <a:p>
            <a:pPr algn="just">
              <a:spcAft>
                <a:spcPts val="0"/>
              </a:spcAft>
            </a:pPr>
            <a:r>
              <a:rPr lang="en-GB" sz="2000" dirty="0">
                <a:solidFill>
                  <a:srgbClr val="000000"/>
                </a:solidFill>
                <a:latin typeface="Calibri" panose="020F050202020403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18531" y="3880112"/>
            <a:ext cx="1708497" cy="1281373"/>
          </a:xfrm>
          <a:prstGeom prst="rect">
            <a:avLst/>
          </a:prstGeom>
        </p:spPr>
      </p:pic>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109131" y="3698146"/>
            <a:ext cx="1767214" cy="1325411"/>
          </a:xfrm>
          <a:prstGeom prst="rect">
            <a:avLst/>
          </a:prstGeom>
        </p:spPr>
      </p:pic>
      <p:pic>
        <p:nvPicPr>
          <p:cNvPr id="10" name="Picture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5400000">
            <a:off x="4367997" y="4865265"/>
            <a:ext cx="1396652" cy="1047489"/>
          </a:xfrm>
          <a:prstGeom prst="rect">
            <a:avLst/>
          </a:prstGeom>
        </p:spPr>
      </p:pic>
      <p:pic>
        <p:nvPicPr>
          <p:cNvPr id="11" name="Picture 1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5400000">
            <a:off x="5446772" y="3859920"/>
            <a:ext cx="2215367" cy="1661525"/>
          </a:xfrm>
          <a:prstGeom prst="rect">
            <a:avLst/>
          </a:prstGeom>
        </p:spPr>
      </p:pic>
      <p:pic>
        <p:nvPicPr>
          <p:cNvPr id="12" name="Picture 11"/>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704331" y="4982759"/>
            <a:ext cx="1549832" cy="1162374"/>
          </a:xfrm>
          <a:prstGeom prst="rect">
            <a:avLst/>
          </a:prstGeom>
        </p:spPr>
      </p:pic>
      <p:pic>
        <p:nvPicPr>
          <p:cNvPr id="13" name="Picture 12"/>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518843" y="3602038"/>
            <a:ext cx="2513429" cy="1885072"/>
          </a:xfrm>
          <a:prstGeom prst="rect">
            <a:avLst/>
          </a:prstGeom>
        </p:spPr>
      </p:pic>
      <p:pic>
        <p:nvPicPr>
          <p:cNvPr id="14" name="Picture 13"/>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032272" y="3985932"/>
            <a:ext cx="1920658" cy="1440494"/>
          </a:xfrm>
          <a:prstGeom prst="rect">
            <a:avLst/>
          </a:prstGeom>
        </p:spPr>
      </p:pic>
    </p:spTree>
    <p:extLst>
      <p:ext uri="{BB962C8B-B14F-4D97-AF65-F5344CB8AC3E}">
        <p14:creationId xmlns:p14="http://schemas.microsoft.com/office/powerpoint/2010/main" val="132335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AC2D-CDBB-45E7-B6A8-844A3275632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94F4294-326F-4F21-B38F-3B41C04B8C08}"/>
              </a:ext>
            </a:extLst>
          </p:cNvPr>
          <p:cNvSpPr>
            <a:spLocks noGrp="1"/>
          </p:cNvSpPr>
          <p:nvPr>
            <p:ph type="subTitle" idx="1"/>
          </p:nvPr>
        </p:nvSpPr>
        <p:spPr/>
        <p:txBody>
          <a:bodyPr/>
          <a:lstStyle/>
          <a:p>
            <a:endParaRPr lang="en-GB"/>
          </a:p>
        </p:txBody>
      </p:sp>
      <p:pic>
        <p:nvPicPr>
          <p:cNvPr id="4" name="Picture 3" descr="C:\Users\Pratt\Documents\Small Swoosh.jpg">
            <a:extLst>
              <a:ext uri="{FF2B5EF4-FFF2-40B4-BE49-F238E27FC236}">
                <a16:creationId xmlns:a16="http://schemas.microsoft.com/office/drawing/2014/main" id="{9E259146-1278-4CFF-87DD-9CAB3F4B4B0A}"/>
              </a:ext>
            </a:extLst>
          </p:cNvPr>
          <p:cNvPicPr>
            <a:picLocks noChangeAspect="1"/>
          </p:cNvPicPr>
          <p:nvPr/>
        </p:nvPicPr>
        <p:blipFill>
          <a:blip r:embed="rId2"/>
          <a:srcRect/>
          <a:stretch>
            <a:fillRect/>
          </a:stretch>
        </p:blipFill>
        <p:spPr>
          <a:xfrm>
            <a:off x="0" y="0"/>
            <a:ext cx="12192000" cy="6884618"/>
          </a:xfrm>
          <a:prstGeom prst="rect">
            <a:avLst/>
          </a:prstGeom>
          <a:noFill/>
          <a:ln>
            <a:noFill/>
          </a:ln>
        </p:spPr>
      </p:pic>
      <p:sp>
        <p:nvSpPr>
          <p:cNvPr id="9" name="TextBox 8">
            <a:extLst>
              <a:ext uri="{FF2B5EF4-FFF2-40B4-BE49-F238E27FC236}">
                <a16:creationId xmlns:a16="http://schemas.microsoft.com/office/drawing/2014/main" id="{1D409676-38B1-48EB-98A5-90981C0122AC}"/>
              </a:ext>
            </a:extLst>
          </p:cNvPr>
          <p:cNvSpPr txBox="1"/>
          <p:nvPr/>
        </p:nvSpPr>
        <p:spPr>
          <a:xfrm>
            <a:off x="3815696" y="350360"/>
            <a:ext cx="5477521" cy="923330"/>
          </a:xfrm>
          <a:prstGeom prst="rect">
            <a:avLst/>
          </a:prstGeom>
          <a:noFill/>
        </p:spPr>
        <p:txBody>
          <a:bodyPr wrap="square" rtlCol="0">
            <a:spAutoFit/>
          </a:bodyPr>
          <a:lstStyle/>
          <a:p>
            <a:r>
              <a:rPr lang="en-GB" sz="5400" b="1" dirty="0" smtClean="0"/>
              <a:t>Helpful links </a:t>
            </a:r>
            <a:endParaRPr lang="en-GB" sz="5400" b="1" dirty="0"/>
          </a:p>
        </p:txBody>
      </p:sp>
      <p:sp>
        <p:nvSpPr>
          <p:cNvPr id="6" name="Rectangle 5"/>
          <p:cNvSpPr/>
          <p:nvPr/>
        </p:nvSpPr>
        <p:spPr>
          <a:xfrm>
            <a:off x="1228341" y="1717767"/>
            <a:ext cx="3059427" cy="923330"/>
          </a:xfrm>
          <a:prstGeom prst="rect">
            <a:avLst/>
          </a:prstGeom>
        </p:spPr>
        <p:txBody>
          <a:bodyPr wrap="none">
            <a:spAutoFit/>
          </a:bodyPr>
          <a:lstStyle/>
          <a:p>
            <a:r>
              <a:rPr lang="en-GB" dirty="0">
                <a:hlinkClick r:id="rId3"/>
              </a:rPr>
              <a:t>www.sensoryspectacle.co.uk</a:t>
            </a:r>
            <a:r>
              <a:rPr lang="en-GB" dirty="0" smtClean="0">
                <a:hlinkClick r:id="rId3"/>
              </a:rPr>
              <a:t>/</a:t>
            </a:r>
            <a:endParaRPr lang="en-GB" dirty="0" smtClean="0"/>
          </a:p>
          <a:p>
            <a:endParaRPr lang="en-GB" dirty="0"/>
          </a:p>
          <a:p>
            <a:r>
              <a:rPr lang="en-GB" dirty="0" smtClean="0"/>
              <a:t>Also on Facebook and </a:t>
            </a:r>
            <a:r>
              <a:rPr lang="en-GB" dirty="0" err="1" smtClean="0"/>
              <a:t>Youtube</a:t>
            </a:r>
            <a:endParaRPr lang="en-GB"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6620" y="1672689"/>
            <a:ext cx="1571625" cy="1438275"/>
          </a:xfrm>
          <a:prstGeom prst="rect">
            <a:avLst/>
          </a:prstGeom>
        </p:spPr>
      </p:pic>
      <p:sp>
        <p:nvSpPr>
          <p:cNvPr id="10" name="Rectangle 9"/>
          <p:cNvSpPr/>
          <p:nvPr/>
        </p:nvSpPr>
        <p:spPr>
          <a:xfrm>
            <a:off x="1087030" y="3920701"/>
            <a:ext cx="3115918" cy="646331"/>
          </a:xfrm>
          <a:prstGeom prst="rect">
            <a:avLst/>
          </a:prstGeom>
        </p:spPr>
        <p:txBody>
          <a:bodyPr wrap="none">
            <a:spAutoFit/>
          </a:bodyPr>
          <a:lstStyle/>
          <a:p>
            <a:r>
              <a:rPr lang="en-GB" dirty="0">
                <a:hlinkClick r:id="rId5"/>
              </a:rPr>
              <a:t>www.exploreyoursenses.co.uk</a:t>
            </a:r>
            <a:r>
              <a:rPr lang="en-GB" dirty="0" smtClean="0">
                <a:hlinkClick r:id="rId5"/>
              </a:rPr>
              <a:t>/</a:t>
            </a:r>
            <a:endParaRPr lang="en-GB" dirty="0" smtClean="0"/>
          </a:p>
          <a:p>
            <a:endParaRPr lang="en-GB"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67250" y="3675672"/>
            <a:ext cx="2857500" cy="1295400"/>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90857" y="1570990"/>
            <a:ext cx="2136853" cy="825063"/>
          </a:xfrm>
          <a:prstGeom prst="rect">
            <a:avLst/>
          </a:prstGeom>
        </p:spPr>
      </p:pic>
      <p:sp>
        <p:nvSpPr>
          <p:cNvPr id="13" name="Rectangle 12"/>
          <p:cNvSpPr/>
          <p:nvPr/>
        </p:nvSpPr>
        <p:spPr>
          <a:xfrm>
            <a:off x="8549386" y="2583676"/>
            <a:ext cx="1819794" cy="923330"/>
          </a:xfrm>
          <a:prstGeom prst="rect">
            <a:avLst/>
          </a:prstGeom>
        </p:spPr>
        <p:txBody>
          <a:bodyPr wrap="none">
            <a:spAutoFit/>
          </a:bodyPr>
          <a:lstStyle/>
          <a:p>
            <a:r>
              <a:rPr lang="en-GB" dirty="0"/>
              <a:t>fledglings.org.uk</a:t>
            </a:r>
            <a:r>
              <a:rPr lang="en-GB" dirty="0" smtClean="0"/>
              <a:t>/</a:t>
            </a:r>
          </a:p>
          <a:p>
            <a:endParaRPr lang="en-GB" dirty="0"/>
          </a:p>
          <a:p>
            <a:endParaRPr lang="en-GB" dirty="0"/>
          </a:p>
        </p:txBody>
      </p:sp>
    </p:spTree>
    <p:extLst>
      <p:ext uri="{BB962C8B-B14F-4D97-AF65-F5344CB8AC3E}">
        <p14:creationId xmlns:p14="http://schemas.microsoft.com/office/powerpoint/2010/main" val="16773375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5426</TotalTime>
  <Words>2339</Words>
  <Application>Microsoft Office PowerPoint</Application>
  <PresentationFormat>Widescreen</PresentationFormat>
  <Paragraphs>294</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Open Sans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Skelton</dc:creator>
  <cp:lastModifiedBy>Tracy Smith</cp:lastModifiedBy>
  <cp:revision>78</cp:revision>
  <cp:lastPrinted>2018-10-08T10:23:32Z</cp:lastPrinted>
  <dcterms:created xsi:type="dcterms:W3CDTF">2018-01-22T11:30:44Z</dcterms:created>
  <dcterms:modified xsi:type="dcterms:W3CDTF">2019-10-18T10:15:16Z</dcterms:modified>
</cp:coreProperties>
</file>